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78" r:id="rId2"/>
    <p:sldId id="287" r:id="rId3"/>
    <p:sldId id="279" r:id="rId4"/>
    <p:sldId id="257" r:id="rId5"/>
    <p:sldId id="283" r:id="rId6"/>
    <p:sldId id="261" r:id="rId7"/>
    <p:sldId id="258" r:id="rId8"/>
    <p:sldId id="266" r:id="rId9"/>
    <p:sldId id="263" r:id="rId10"/>
    <p:sldId id="265" r:id="rId11"/>
    <p:sldId id="264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80" r:id="rId20"/>
    <p:sldId id="281" r:id="rId21"/>
    <p:sldId id="282" r:id="rId22"/>
    <p:sldId id="276" r:id="rId23"/>
    <p:sldId id="288" r:id="rId24"/>
    <p:sldId id="290" r:id="rId25"/>
    <p:sldId id="289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FBDC6C-7879-45F7-B7F7-81F1FECFC05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E88C17-F068-42A1-99C6-85D376A1B1C6}">
      <dgm:prSet custT="1"/>
      <dgm:spPr/>
      <dgm:t>
        <a:bodyPr/>
        <a:lstStyle/>
        <a:p>
          <a:pPr rtl="0"/>
          <a:r>
            <a:rPr lang="ru-RU" sz="2000" b="1" dirty="0" smtClean="0"/>
            <a:t>ПОКАЗАТЕЛИ ИЗ ФОРМЫ СПО-1, ВЛИЯЮЩИЕ НА РЕЗУЛЬТАТЫ ФЕДЕРАЛЬНЫХ МОНИТОРИНГОВ.</a:t>
          </a:r>
          <a:endParaRPr lang="ru-RU" sz="2000" dirty="0"/>
        </a:p>
      </dgm:t>
    </dgm:pt>
    <dgm:pt modelId="{36A91E9E-100E-40DD-A1E9-1B614131A013}" type="parTrans" cxnId="{08564A8F-23D1-4BF1-964A-C187CC1B6B71}">
      <dgm:prSet/>
      <dgm:spPr/>
      <dgm:t>
        <a:bodyPr/>
        <a:lstStyle/>
        <a:p>
          <a:endParaRPr lang="ru-RU" sz="2000"/>
        </a:p>
      </dgm:t>
    </dgm:pt>
    <dgm:pt modelId="{426CB722-35DB-46B5-8509-2ABE0D61368E}" type="sibTrans" cxnId="{08564A8F-23D1-4BF1-964A-C187CC1B6B71}">
      <dgm:prSet/>
      <dgm:spPr/>
      <dgm:t>
        <a:bodyPr/>
        <a:lstStyle/>
        <a:p>
          <a:endParaRPr lang="ru-RU" sz="2000"/>
        </a:p>
      </dgm:t>
    </dgm:pt>
    <dgm:pt modelId="{BA143CA8-3D48-4743-858E-12EA52A0C49B}">
      <dgm:prSet custT="1"/>
      <dgm:spPr/>
      <dgm:t>
        <a:bodyPr/>
        <a:lstStyle/>
        <a:p>
          <a:pPr rtl="0"/>
          <a:r>
            <a:rPr lang="ru-RU" sz="2000" b="1" dirty="0" smtClean="0"/>
            <a:t>РАЗЪЯСНЕНИЯ ПО ЗАПОЛНЕНИЮ ОТДЕЛЬНЫХ РАЗДЕЛОВ ФОРМЫ СПО-1.</a:t>
          </a:r>
          <a:endParaRPr lang="ru-RU" sz="2000" dirty="0"/>
        </a:p>
      </dgm:t>
    </dgm:pt>
    <dgm:pt modelId="{5DAD9375-6D4C-45F7-A1BA-1C6E3111AD41}" type="parTrans" cxnId="{16933994-D962-4C0D-B5A7-674A451F8EAC}">
      <dgm:prSet/>
      <dgm:spPr/>
      <dgm:t>
        <a:bodyPr/>
        <a:lstStyle/>
        <a:p>
          <a:endParaRPr lang="ru-RU" sz="2000"/>
        </a:p>
      </dgm:t>
    </dgm:pt>
    <dgm:pt modelId="{D9397EFF-9217-4154-9272-5E382D50423B}" type="sibTrans" cxnId="{16933994-D962-4C0D-B5A7-674A451F8EAC}">
      <dgm:prSet/>
      <dgm:spPr/>
      <dgm:t>
        <a:bodyPr/>
        <a:lstStyle/>
        <a:p>
          <a:endParaRPr lang="ru-RU" sz="2000"/>
        </a:p>
      </dgm:t>
    </dgm:pt>
    <dgm:pt modelId="{4C6B36A3-4CBC-406B-B01F-F1DE2818F7F4}">
      <dgm:prSet custT="1"/>
      <dgm:spPr/>
      <dgm:t>
        <a:bodyPr/>
        <a:lstStyle/>
        <a:p>
          <a:pPr rtl="0"/>
          <a:r>
            <a:rPr lang="ru-RU" sz="2000" b="1" dirty="0" smtClean="0"/>
            <a:t>ЭТАПЫ РАБОТЫ ПО ПОДГОТОВКЕ ФОРМЫ СПО-1 в 2022 году.</a:t>
          </a:r>
          <a:endParaRPr lang="ru-RU" sz="2000" dirty="0"/>
        </a:p>
      </dgm:t>
    </dgm:pt>
    <dgm:pt modelId="{2E81E998-1827-4CF5-ADB6-4B9DD858DE88}" type="parTrans" cxnId="{7B413D38-70D9-4B75-B5F6-7516F5A02BA1}">
      <dgm:prSet/>
      <dgm:spPr/>
      <dgm:t>
        <a:bodyPr/>
        <a:lstStyle/>
        <a:p>
          <a:endParaRPr lang="ru-RU" sz="2000"/>
        </a:p>
      </dgm:t>
    </dgm:pt>
    <dgm:pt modelId="{9AAF1EC4-C52E-4D0A-888D-9DB94AB9E0A3}" type="sibTrans" cxnId="{7B413D38-70D9-4B75-B5F6-7516F5A02BA1}">
      <dgm:prSet/>
      <dgm:spPr/>
      <dgm:t>
        <a:bodyPr/>
        <a:lstStyle/>
        <a:p>
          <a:endParaRPr lang="ru-RU" sz="2000"/>
        </a:p>
      </dgm:t>
    </dgm:pt>
    <dgm:pt modelId="{B296A221-B337-420D-9AE2-CFADC283A40D}" type="pres">
      <dgm:prSet presAssocID="{DFFBDC6C-7879-45F7-B7F7-81F1FECFC05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CB99A1-2167-4406-96E1-E14C61B0D0BE}" type="pres">
      <dgm:prSet presAssocID="{5AE88C17-F068-42A1-99C6-85D376A1B1C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F8A007-2588-4391-8253-8C5983F89608}" type="pres">
      <dgm:prSet presAssocID="{426CB722-35DB-46B5-8509-2ABE0D61368E}" presName="sibTrans" presStyleCnt="0"/>
      <dgm:spPr/>
    </dgm:pt>
    <dgm:pt modelId="{B99D9DAC-590D-4745-A48F-0AA37CAEBA20}" type="pres">
      <dgm:prSet presAssocID="{BA143CA8-3D48-4743-858E-12EA52A0C49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945B6-F140-493F-BCB9-FD9A12C15605}" type="pres">
      <dgm:prSet presAssocID="{D9397EFF-9217-4154-9272-5E382D50423B}" presName="sibTrans" presStyleCnt="0"/>
      <dgm:spPr/>
    </dgm:pt>
    <dgm:pt modelId="{B4F6B2F6-09C8-4F14-A43E-BF762F802BA5}" type="pres">
      <dgm:prSet presAssocID="{4C6B36A3-4CBC-406B-B01F-F1DE2818F7F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933994-D962-4C0D-B5A7-674A451F8EAC}" srcId="{DFFBDC6C-7879-45F7-B7F7-81F1FECFC059}" destId="{BA143CA8-3D48-4743-858E-12EA52A0C49B}" srcOrd="1" destOrd="0" parTransId="{5DAD9375-6D4C-45F7-A1BA-1C6E3111AD41}" sibTransId="{D9397EFF-9217-4154-9272-5E382D50423B}"/>
    <dgm:cxn modelId="{350DE848-CE19-4335-A56C-47E76CB90669}" type="presOf" srcId="{5AE88C17-F068-42A1-99C6-85D376A1B1C6}" destId="{9ACB99A1-2167-4406-96E1-E14C61B0D0BE}" srcOrd="0" destOrd="0" presId="urn:microsoft.com/office/officeart/2005/8/layout/hList6"/>
    <dgm:cxn modelId="{7B413D38-70D9-4B75-B5F6-7516F5A02BA1}" srcId="{DFFBDC6C-7879-45F7-B7F7-81F1FECFC059}" destId="{4C6B36A3-4CBC-406B-B01F-F1DE2818F7F4}" srcOrd="2" destOrd="0" parTransId="{2E81E998-1827-4CF5-ADB6-4B9DD858DE88}" sibTransId="{9AAF1EC4-C52E-4D0A-888D-9DB94AB9E0A3}"/>
    <dgm:cxn modelId="{ADA77855-07CD-4CA7-948E-7965EEB80863}" type="presOf" srcId="{4C6B36A3-4CBC-406B-B01F-F1DE2818F7F4}" destId="{B4F6B2F6-09C8-4F14-A43E-BF762F802BA5}" srcOrd="0" destOrd="0" presId="urn:microsoft.com/office/officeart/2005/8/layout/hList6"/>
    <dgm:cxn modelId="{F365245A-F41E-4E3E-B043-4876C762572B}" type="presOf" srcId="{DFFBDC6C-7879-45F7-B7F7-81F1FECFC059}" destId="{B296A221-B337-420D-9AE2-CFADC283A40D}" srcOrd="0" destOrd="0" presId="urn:microsoft.com/office/officeart/2005/8/layout/hList6"/>
    <dgm:cxn modelId="{9E02BEA7-2DAE-4AF0-87D1-51471FC93A78}" type="presOf" srcId="{BA143CA8-3D48-4743-858E-12EA52A0C49B}" destId="{B99D9DAC-590D-4745-A48F-0AA37CAEBA20}" srcOrd="0" destOrd="0" presId="urn:microsoft.com/office/officeart/2005/8/layout/hList6"/>
    <dgm:cxn modelId="{08564A8F-23D1-4BF1-964A-C187CC1B6B71}" srcId="{DFFBDC6C-7879-45F7-B7F7-81F1FECFC059}" destId="{5AE88C17-F068-42A1-99C6-85D376A1B1C6}" srcOrd="0" destOrd="0" parTransId="{36A91E9E-100E-40DD-A1E9-1B614131A013}" sibTransId="{426CB722-35DB-46B5-8509-2ABE0D61368E}"/>
    <dgm:cxn modelId="{75843786-D304-41D0-92CA-3CF79F251C51}" type="presParOf" srcId="{B296A221-B337-420D-9AE2-CFADC283A40D}" destId="{9ACB99A1-2167-4406-96E1-E14C61B0D0BE}" srcOrd="0" destOrd="0" presId="urn:microsoft.com/office/officeart/2005/8/layout/hList6"/>
    <dgm:cxn modelId="{C5E4A506-F2EC-42D1-8175-062CAED0A330}" type="presParOf" srcId="{B296A221-B337-420D-9AE2-CFADC283A40D}" destId="{6EF8A007-2588-4391-8253-8C5983F89608}" srcOrd="1" destOrd="0" presId="urn:microsoft.com/office/officeart/2005/8/layout/hList6"/>
    <dgm:cxn modelId="{A6E5369F-EBC2-4F01-A722-69EC9523BA53}" type="presParOf" srcId="{B296A221-B337-420D-9AE2-CFADC283A40D}" destId="{B99D9DAC-590D-4745-A48F-0AA37CAEBA20}" srcOrd="2" destOrd="0" presId="urn:microsoft.com/office/officeart/2005/8/layout/hList6"/>
    <dgm:cxn modelId="{F7448B5B-E688-47E1-B046-135D25DE51E4}" type="presParOf" srcId="{B296A221-B337-420D-9AE2-CFADC283A40D}" destId="{E54945B6-F140-493F-BCB9-FD9A12C15605}" srcOrd="3" destOrd="0" presId="urn:microsoft.com/office/officeart/2005/8/layout/hList6"/>
    <dgm:cxn modelId="{9D16AC23-78AB-474E-95E7-48269EF01BF0}" type="presParOf" srcId="{B296A221-B337-420D-9AE2-CFADC283A40D}" destId="{B4F6B2F6-09C8-4F14-A43E-BF762F802BA5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28F999-F4FB-4B47-8358-332D45FF08B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AABCB7-7364-4F3E-A54C-EDF52E19A78A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 rtl="0"/>
          <a:r>
            <a:rPr lang="ru-RU" sz="1800" b="1" dirty="0" smtClean="0">
              <a:solidFill>
                <a:srgbClr val="FFFF00"/>
              </a:solidFill>
            </a:rPr>
            <a:t>п.2.5 (Обучение лиц </a:t>
          </a:r>
          <a:br>
            <a:rPr lang="ru-RU" sz="1800" b="1" dirty="0" smtClean="0">
              <a:solidFill>
                <a:srgbClr val="FFFF00"/>
              </a:solidFill>
            </a:rPr>
          </a:br>
          <a:r>
            <a:rPr lang="ru-RU" sz="1800" b="1" dirty="0" smtClean="0">
              <a:solidFill>
                <a:srgbClr val="FFFF00"/>
              </a:solidFill>
            </a:rPr>
            <a:t>с ограниченными возможностями здоровья и </a:t>
          </a:r>
          <a:br>
            <a:rPr lang="ru-RU" sz="1800" b="1" dirty="0" smtClean="0">
              <a:solidFill>
                <a:srgbClr val="FFFF00"/>
              </a:solidFill>
            </a:rPr>
          </a:br>
          <a:r>
            <a:rPr lang="ru-RU" sz="1800" b="1" dirty="0" smtClean="0">
              <a:solidFill>
                <a:srgbClr val="FFFF00"/>
              </a:solidFill>
            </a:rPr>
            <a:t>инвалидов)</a:t>
          </a:r>
          <a:endParaRPr lang="ru-RU" sz="1800" dirty="0">
            <a:solidFill>
              <a:srgbClr val="FFFF00"/>
            </a:solidFill>
          </a:endParaRPr>
        </a:p>
      </dgm:t>
    </dgm:pt>
    <dgm:pt modelId="{46019BFE-48A1-4C22-BAF0-46DC0C3663D4}" type="parTrans" cxnId="{5E3DD1DE-334B-40F5-A0AB-DD0887CB22A7}">
      <dgm:prSet/>
      <dgm:spPr/>
      <dgm:t>
        <a:bodyPr/>
        <a:lstStyle/>
        <a:p>
          <a:endParaRPr lang="ru-RU"/>
        </a:p>
      </dgm:t>
    </dgm:pt>
    <dgm:pt modelId="{8695CBE3-8D05-424F-B7CE-516D773DCA7B}" type="sibTrans" cxnId="{5E3DD1DE-334B-40F5-A0AB-DD0887CB22A7}">
      <dgm:prSet/>
      <dgm:spPr/>
      <dgm:t>
        <a:bodyPr/>
        <a:lstStyle/>
        <a:p>
          <a:endParaRPr lang="ru-RU"/>
        </a:p>
      </dgm:t>
    </dgm:pt>
    <dgm:pt modelId="{1C87B1DF-E6F3-4934-A6B3-A1A6E4402CF0}">
      <dgm:prSet custT="1"/>
      <dgm:spPr/>
      <dgm:t>
        <a:bodyPr/>
        <a:lstStyle/>
        <a:p>
          <a:pPr algn="l" rtl="0"/>
          <a:r>
            <a:rPr lang="ru-RU" sz="1800" b="1" u="sng" dirty="0" smtClean="0">
              <a:solidFill>
                <a:schemeClr val="bg1"/>
              </a:solidFill>
            </a:rPr>
            <a:t>добавлена строка 06 </a:t>
          </a:r>
          <a:r>
            <a:rPr lang="ru-RU" sz="1800" dirty="0" smtClean="0">
              <a:solidFill>
                <a:schemeClr val="bg1"/>
              </a:solidFill>
            </a:rPr>
            <a:t>- Всего студентов с ограниченными возможностями здоровья, инвалидов, детей-инвалидов</a:t>
          </a:r>
          <a:endParaRPr lang="ru-RU" sz="1800" dirty="0">
            <a:solidFill>
              <a:schemeClr val="bg1"/>
            </a:solidFill>
          </a:endParaRPr>
        </a:p>
      </dgm:t>
    </dgm:pt>
    <dgm:pt modelId="{7868D142-78A6-44E5-891C-8C506B7A4361}" type="parTrans" cxnId="{1671EB9E-F7A4-4DC6-99D7-35B3F6966449}">
      <dgm:prSet/>
      <dgm:spPr/>
      <dgm:t>
        <a:bodyPr/>
        <a:lstStyle/>
        <a:p>
          <a:endParaRPr lang="ru-RU"/>
        </a:p>
      </dgm:t>
    </dgm:pt>
    <dgm:pt modelId="{A749E96E-6515-410C-8015-5982D8B06119}" type="sibTrans" cxnId="{1671EB9E-F7A4-4DC6-99D7-35B3F6966449}">
      <dgm:prSet/>
      <dgm:spPr/>
      <dgm:t>
        <a:bodyPr/>
        <a:lstStyle/>
        <a:p>
          <a:endParaRPr lang="ru-RU"/>
        </a:p>
      </dgm:t>
    </dgm:pt>
    <dgm:pt modelId="{5E53BEB8-A445-49B6-8929-B3F598289CD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 rtl="0"/>
          <a:r>
            <a:rPr lang="ru-RU" sz="1800" b="1" u="sng" dirty="0" smtClean="0"/>
            <a:t>добавлены строки 17–22 </a:t>
          </a:r>
          <a:r>
            <a:rPr lang="ru-RU" sz="1800" dirty="0" smtClean="0"/>
            <a:t>- Из общей численности (из стр. 06) с нарушениями: зрения / слуха / опорно-двигательного аппарата / интеллектуального развития / </a:t>
          </a:r>
          <a:br>
            <a:rPr lang="ru-RU" sz="1800" dirty="0" smtClean="0"/>
          </a:br>
          <a:r>
            <a:rPr lang="ru-RU" sz="1800" dirty="0" smtClean="0"/>
            <a:t>с другими нарушениями / </a:t>
          </a:r>
          <a:br>
            <a:rPr lang="ru-RU" sz="1800" dirty="0" smtClean="0"/>
          </a:br>
          <a:r>
            <a:rPr lang="ru-RU" sz="1800" dirty="0" smtClean="0"/>
            <a:t>с множественными нарушениями</a:t>
          </a:r>
          <a:endParaRPr lang="ru-RU" sz="1800" dirty="0"/>
        </a:p>
      </dgm:t>
    </dgm:pt>
    <dgm:pt modelId="{9C7E8519-166C-4478-9159-F10551FF22EC}" type="parTrans" cxnId="{CB4F0569-4028-4C3A-B0C2-BBDBDA860FED}">
      <dgm:prSet/>
      <dgm:spPr/>
      <dgm:t>
        <a:bodyPr/>
        <a:lstStyle/>
        <a:p>
          <a:endParaRPr lang="ru-RU"/>
        </a:p>
      </dgm:t>
    </dgm:pt>
    <dgm:pt modelId="{FDE4C02E-4AFB-4CF0-A87D-DDAE9ECC3213}" type="sibTrans" cxnId="{CB4F0569-4028-4C3A-B0C2-BBDBDA860FED}">
      <dgm:prSet/>
      <dgm:spPr/>
      <dgm:t>
        <a:bodyPr/>
        <a:lstStyle/>
        <a:p>
          <a:endParaRPr lang="ru-RU"/>
        </a:p>
      </dgm:t>
    </dgm:pt>
    <dgm:pt modelId="{28819A86-154D-4269-9FB7-1C6DB3CE1187}" type="pres">
      <dgm:prSet presAssocID="{5C28F999-F4FB-4B47-8358-332D45FF08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9BE0EB-39A1-499A-8012-67B036BD2BE2}" type="pres">
      <dgm:prSet presAssocID="{2FAABCB7-7364-4F3E-A54C-EDF52E19A78A}" presName="parTxOnly" presStyleLbl="node1" presStyleIdx="0" presStyleCnt="3" custScaleX="50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0099D-7C3A-46AA-9F63-4811C0693B08}" type="pres">
      <dgm:prSet presAssocID="{8695CBE3-8D05-424F-B7CE-516D773DCA7B}" presName="parSpace" presStyleCnt="0"/>
      <dgm:spPr/>
    </dgm:pt>
    <dgm:pt modelId="{D891E3CE-8878-4782-A600-47630B6DEBEB}" type="pres">
      <dgm:prSet presAssocID="{1C87B1DF-E6F3-4934-A6B3-A1A6E4402CF0}" presName="parTxOnly" presStyleLbl="node1" presStyleIdx="1" presStyleCnt="3" custScaleX="71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4EB75F-3ADA-466C-AEB5-F10340882F58}" type="pres">
      <dgm:prSet presAssocID="{A749E96E-6515-410C-8015-5982D8B06119}" presName="parSpace" presStyleCnt="0"/>
      <dgm:spPr/>
    </dgm:pt>
    <dgm:pt modelId="{7B96472D-5D4F-423C-A75F-DC2915D21932}" type="pres">
      <dgm:prSet presAssocID="{5E53BEB8-A445-49B6-8929-B3F598289CDF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3DD1DE-334B-40F5-A0AB-DD0887CB22A7}" srcId="{5C28F999-F4FB-4B47-8358-332D45FF08B9}" destId="{2FAABCB7-7364-4F3E-A54C-EDF52E19A78A}" srcOrd="0" destOrd="0" parTransId="{46019BFE-48A1-4C22-BAF0-46DC0C3663D4}" sibTransId="{8695CBE3-8D05-424F-B7CE-516D773DCA7B}"/>
    <dgm:cxn modelId="{DF037263-2FA1-4EFF-9628-B0568E6C5A98}" type="presOf" srcId="{1C87B1DF-E6F3-4934-A6B3-A1A6E4402CF0}" destId="{D891E3CE-8878-4782-A600-47630B6DEBEB}" srcOrd="0" destOrd="0" presId="urn:microsoft.com/office/officeart/2005/8/layout/hChevron3"/>
    <dgm:cxn modelId="{E1C211E8-F95A-47BE-8B4F-AE93D77B7AAA}" type="presOf" srcId="{5E53BEB8-A445-49B6-8929-B3F598289CDF}" destId="{7B96472D-5D4F-423C-A75F-DC2915D21932}" srcOrd="0" destOrd="0" presId="urn:microsoft.com/office/officeart/2005/8/layout/hChevron3"/>
    <dgm:cxn modelId="{447566F2-3AF1-43CC-BDC9-3616150492C7}" type="presOf" srcId="{2FAABCB7-7364-4F3E-A54C-EDF52E19A78A}" destId="{DC9BE0EB-39A1-499A-8012-67B036BD2BE2}" srcOrd="0" destOrd="0" presId="urn:microsoft.com/office/officeart/2005/8/layout/hChevron3"/>
    <dgm:cxn modelId="{1671EB9E-F7A4-4DC6-99D7-35B3F6966449}" srcId="{5C28F999-F4FB-4B47-8358-332D45FF08B9}" destId="{1C87B1DF-E6F3-4934-A6B3-A1A6E4402CF0}" srcOrd="1" destOrd="0" parTransId="{7868D142-78A6-44E5-891C-8C506B7A4361}" sibTransId="{A749E96E-6515-410C-8015-5982D8B06119}"/>
    <dgm:cxn modelId="{E5C105D4-C7EE-4A86-9E5A-117BE0E1E3AA}" type="presOf" srcId="{5C28F999-F4FB-4B47-8358-332D45FF08B9}" destId="{28819A86-154D-4269-9FB7-1C6DB3CE1187}" srcOrd="0" destOrd="0" presId="urn:microsoft.com/office/officeart/2005/8/layout/hChevron3"/>
    <dgm:cxn modelId="{CB4F0569-4028-4C3A-B0C2-BBDBDA860FED}" srcId="{5C28F999-F4FB-4B47-8358-332D45FF08B9}" destId="{5E53BEB8-A445-49B6-8929-B3F598289CDF}" srcOrd="2" destOrd="0" parTransId="{9C7E8519-166C-4478-9159-F10551FF22EC}" sibTransId="{FDE4C02E-4AFB-4CF0-A87D-DDAE9ECC3213}"/>
    <dgm:cxn modelId="{AFC0B126-82F4-467D-A003-23A8227A4289}" type="presParOf" srcId="{28819A86-154D-4269-9FB7-1C6DB3CE1187}" destId="{DC9BE0EB-39A1-499A-8012-67B036BD2BE2}" srcOrd="0" destOrd="0" presId="urn:microsoft.com/office/officeart/2005/8/layout/hChevron3"/>
    <dgm:cxn modelId="{3799EAE0-C1A3-492C-A2E0-E4003B39A02F}" type="presParOf" srcId="{28819A86-154D-4269-9FB7-1C6DB3CE1187}" destId="{6760099D-7C3A-46AA-9F63-4811C0693B08}" srcOrd="1" destOrd="0" presId="urn:microsoft.com/office/officeart/2005/8/layout/hChevron3"/>
    <dgm:cxn modelId="{871856DA-3DF0-4246-8152-7D804A3F7843}" type="presParOf" srcId="{28819A86-154D-4269-9FB7-1C6DB3CE1187}" destId="{D891E3CE-8878-4782-A600-47630B6DEBEB}" srcOrd="2" destOrd="0" presId="urn:microsoft.com/office/officeart/2005/8/layout/hChevron3"/>
    <dgm:cxn modelId="{6C6230E4-1798-470E-8780-5AC3742E915C}" type="presParOf" srcId="{28819A86-154D-4269-9FB7-1C6DB3CE1187}" destId="{3F4EB75F-3ADA-466C-AEB5-F10340882F58}" srcOrd="3" destOrd="0" presId="urn:microsoft.com/office/officeart/2005/8/layout/hChevron3"/>
    <dgm:cxn modelId="{F553D52F-26B8-4F68-B986-91F3F524DDEB}" type="presParOf" srcId="{28819A86-154D-4269-9FB7-1C6DB3CE1187}" destId="{7B96472D-5D4F-423C-A75F-DC2915D2193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B617C7-A039-4720-A7BE-50AF78400B17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6DB61-30EE-4DD0-BB9D-94DBED2264E0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pPr algn="l" rtl="0"/>
          <a:r>
            <a:rPr lang="ru-RU" b="1" dirty="0" smtClean="0">
              <a:solidFill>
                <a:srgbClr val="FFFF00"/>
              </a:solidFill>
            </a:rPr>
            <a:t>п.3.2 (Распределение персонала по стажу работы), </a:t>
          </a:r>
          <a:br>
            <a:rPr lang="ru-RU" b="1" dirty="0" smtClean="0">
              <a:solidFill>
                <a:srgbClr val="FFFF00"/>
              </a:solidFill>
            </a:rPr>
          </a:br>
          <a:r>
            <a:rPr lang="ru-RU" b="1" dirty="0" smtClean="0">
              <a:solidFill>
                <a:srgbClr val="FFFF00"/>
              </a:solidFill>
            </a:rPr>
            <a:t>п.3.5 (Сведения об иностранных работниках), </a:t>
          </a:r>
          <a:br>
            <a:rPr lang="ru-RU" b="1" dirty="0" smtClean="0">
              <a:solidFill>
                <a:srgbClr val="FFFF00"/>
              </a:solidFill>
            </a:rPr>
          </a:br>
          <a:r>
            <a:rPr lang="ru-RU" b="1" dirty="0" smtClean="0">
              <a:solidFill>
                <a:srgbClr val="FFFF00"/>
              </a:solidFill>
            </a:rPr>
            <a:t>п.3.6 (Движение работников) графы 6-12 </a:t>
          </a:r>
          <a:endParaRPr lang="ru-RU" dirty="0">
            <a:solidFill>
              <a:srgbClr val="FFFF00"/>
            </a:solidFill>
          </a:endParaRPr>
        </a:p>
      </dgm:t>
    </dgm:pt>
    <dgm:pt modelId="{B4638B2F-7A20-4C4B-8C36-5C831295F881}" type="parTrans" cxnId="{6026F523-EAEF-4BF5-B5BB-1A26CE755C2D}">
      <dgm:prSet/>
      <dgm:spPr/>
      <dgm:t>
        <a:bodyPr/>
        <a:lstStyle/>
        <a:p>
          <a:endParaRPr lang="ru-RU"/>
        </a:p>
      </dgm:t>
    </dgm:pt>
    <dgm:pt modelId="{F86BE285-E0B3-42AB-818A-37999AD283F3}" type="sibTrans" cxnId="{6026F523-EAEF-4BF5-B5BB-1A26CE755C2D}">
      <dgm:prSet/>
      <dgm:spPr/>
      <dgm:t>
        <a:bodyPr/>
        <a:lstStyle/>
        <a:p>
          <a:endParaRPr lang="ru-RU"/>
        </a:p>
      </dgm:t>
    </dgm:pt>
    <dgm:pt modelId="{1FA444D2-33B9-483A-AB58-AAABEA59BB87}">
      <dgm:prSet/>
      <dgm:spPr/>
      <dgm:t>
        <a:bodyPr/>
        <a:lstStyle/>
        <a:p>
          <a:pPr algn="l" rtl="0"/>
          <a:r>
            <a:rPr lang="ru-RU" b="1" u="sng" dirty="0" smtClean="0"/>
            <a:t>заполняются ежегодно </a:t>
          </a:r>
          <a:r>
            <a:rPr lang="ru-RU" b="1" dirty="0" smtClean="0"/>
            <a:t/>
          </a:r>
          <a:br>
            <a:rPr lang="ru-RU" b="1" dirty="0" smtClean="0"/>
          </a:br>
          <a:r>
            <a:rPr lang="ru-RU" dirty="0" smtClean="0"/>
            <a:t>(ранее заполнялись с периодичностью </a:t>
          </a:r>
          <a:br>
            <a:rPr lang="ru-RU" dirty="0" smtClean="0"/>
          </a:br>
          <a:r>
            <a:rPr lang="ru-RU" dirty="0" smtClean="0"/>
            <a:t>1 раз в 3 года)</a:t>
          </a:r>
          <a:endParaRPr lang="ru-RU" dirty="0"/>
        </a:p>
      </dgm:t>
    </dgm:pt>
    <dgm:pt modelId="{58683DF4-A0CF-4745-AEBA-F87FCF3D03FF}" type="parTrans" cxnId="{EBC3B53C-C70C-49A9-94E6-D926D6C7EB77}">
      <dgm:prSet/>
      <dgm:spPr/>
      <dgm:t>
        <a:bodyPr/>
        <a:lstStyle/>
        <a:p>
          <a:endParaRPr lang="ru-RU"/>
        </a:p>
      </dgm:t>
    </dgm:pt>
    <dgm:pt modelId="{9551668E-9507-40C7-A3D8-BEC16348678D}" type="sibTrans" cxnId="{EBC3B53C-C70C-49A9-94E6-D926D6C7EB77}">
      <dgm:prSet/>
      <dgm:spPr/>
      <dgm:t>
        <a:bodyPr/>
        <a:lstStyle/>
        <a:p>
          <a:endParaRPr lang="ru-RU"/>
        </a:p>
      </dgm:t>
    </dgm:pt>
    <dgm:pt modelId="{98516431-A633-4D7B-AEEE-60FF1AACEA4E}" type="pres">
      <dgm:prSet presAssocID="{A2B617C7-A039-4720-A7BE-50AF78400B1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941A1D-1BB9-4D32-85CA-B26D6FE8D358}" type="pres">
      <dgm:prSet presAssocID="{22D6DB61-30EE-4DD0-BB9D-94DBED2264E0}" presName="parTxOnly" presStyleLbl="node1" presStyleIdx="0" presStyleCnt="2" custScaleX="125181" custLinFactNeighborX="-74" custLinFactNeighborY="-10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31D4E-9802-4BF3-A1BE-6B043466194C}" type="pres">
      <dgm:prSet presAssocID="{F86BE285-E0B3-42AB-818A-37999AD283F3}" presName="parSpace" presStyleCnt="0"/>
      <dgm:spPr/>
    </dgm:pt>
    <dgm:pt modelId="{88186B06-3E53-43CF-A5E8-87EE6CED7332}" type="pres">
      <dgm:prSet presAssocID="{1FA444D2-33B9-483A-AB58-AAABEA59BB87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F0C6BD-F7C7-4DC3-A418-D07CAA72DD53}" type="presOf" srcId="{22D6DB61-30EE-4DD0-BB9D-94DBED2264E0}" destId="{92941A1D-1BB9-4D32-85CA-B26D6FE8D358}" srcOrd="0" destOrd="0" presId="urn:microsoft.com/office/officeart/2005/8/layout/hChevron3"/>
    <dgm:cxn modelId="{EBC3B53C-C70C-49A9-94E6-D926D6C7EB77}" srcId="{A2B617C7-A039-4720-A7BE-50AF78400B17}" destId="{1FA444D2-33B9-483A-AB58-AAABEA59BB87}" srcOrd="1" destOrd="0" parTransId="{58683DF4-A0CF-4745-AEBA-F87FCF3D03FF}" sibTransId="{9551668E-9507-40C7-A3D8-BEC16348678D}"/>
    <dgm:cxn modelId="{806A59D8-E5E7-4AE4-8B09-E7F59D34A7B2}" type="presOf" srcId="{A2B617C7-A039-4720-A7BE-50AF78400B17}" destId="{98516431-A633-4D7B-AEEE-60FF1AACEA4E}" srcOrd="0" destOrd="0" presId="urn:microsoft.com/office/officeart/2005/8/layout/hChevron3"/>
    <dgm:cxn modelId="{6026F523-EAEF-4BF5-B5BB-1A26CE755C2D}" srcId="{A2B617C7-A039-4720-A7BE-50AF78400B17}" destId="{22D6DB61-30EE-4DD0-BB9D-94DBED2264E0}" srcOrd="0" destOrd="0" parTransId="{B4638B2F-7A20-4C4B-8C36-5C831295F881}" sibTransId="{F86BE285-E0B3-42AB-818A-37999AD283F3}"/>
    <dgm:cxn modelId="{C82E969D-A77F-4BCC-9A21-2C63669FE1F2}" type="presOf" srcId="{1FA444D2-33B9-483A-AB58-AAABEA59BB87}" destId="{88186B06-3E53-43CF-A5E8-87EE6CED7332}" srcOrd="0" destOrd="0" presId="urn:microsoft.com/office/officeart/2005/8/layout/hChevron3"/>
    <dgm:cxn modelId="{8BD2A0A7-59B3-4CAB-97FC-B019475DE4B6}" type="presParOf" srcId="{98516431-A633-4D7B-AEEE-60FF1AACEA4E}" destId="{92941A1D-1BB9-4D32-85CA-B26D6FE8D358}" srcOrd="0" destOrd="0" presId="urn:microsoft.com/office/officeart/2005/8/layout/hChevron3"/>
    <dgm:cxn modelId="{5E02F9E0-1CA0-4289-9837-A76B68516D3D}" type="presParOf" srcId="{98516431-A633-4D7B-AEEE-60FF1AACEA4E}" destId="{E8831D4E-9802-4BF3-A1BE-6B043466194C}" srcOrd="1" destOrd="0" presId="urn:microsoft.com/office/officeart/2005/8/layout/hChevron3"/>
    <dgm:cxn modelId="{BAAC0D15-09C7-4177-B4F8-1C1A60B8A19B}" type="presParOf" srcId="{98516431-A633-4D7B-AEEE-60FF1AACEA4E}" destId="{88186B06-3E53-43CF-A5E8-87EE6CED7332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963B43-4D82-465E-AA70-ADE621892307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C311ED-D72F-4AA2-B66D-3CC66BAA1455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pPr algn="l" rtl="0"/>
          <a:r>
            <a:rPr lang="ru-RU" b="1" dirty="0" smtClean="0">
              <a:solidFill>
                <a:srgbClr val="FFFF00"/>
              </a:solidFill>
            </a:rPr>
            <a:t>Раздел 3.7 (Распределение персонала </a:t>
          </a:r>
          <a:br>
            <a:rPr lang="ru-RU" b="1" dirty="0" smtClean="0">
              <a:solidFill>
                <a:srgbClr val="FFFF00"/>
              </a:solidFill>
            </a:rPr>
          </a:br>
          <a:r>
            <a:rPr lang="ru-RU" b="1" dirty="0" smtClean="0">
              <a:solidFill>
                <a:srgbClr val="FFFF00"/>
              </a:solidFill>
            </a:rPr>
            <a:t>по возрасту и полу) </a:t>
          </a:r>
          <a:endParaRPr lang="ru-RU" dirty="0">
            <a:solidFill>
              <a:srgbClr val="FFFF00"/>
            </a:solidFill>
          </a:endParaRPr>
        </a:p>
      </dgm:t>
    </dgm:pt>
    <dgm:pt modelId="{ECBF53B5-843C-45EE-87D4-1B9F5BEDE5D2}" type="parTrans" cxnId="{E90D55A9-23FE-48AC-996D-5749C9095119}">
      <dgm:prSet/>
      <dgm:spPr/>
      <dgm:t>
        <a:bodyPr/>
        <a:lstStyle/>
        <a:p>
          <a:endParaRPr lang="ru-RU"/>
        </a:p>
      </dgm:t>
    </dgm:pt>
    <dgm:pt modelId="{A825E4BC-059E-4276-865E-DF19274FC06F}" type="sibTrans" cxnId="{E90D55A9-23FE-48AC-996D-5749C9095119}">
      <dgm:prSet/>
      <dgm:spPr/>
      <dgm:t>
        <a:bodyPr/>
        <a:lstStyle/>
        <a:p>
          <a:endParaRPr lang="ru-RU"/>
        </a:p>
      </dgm:t>
    </dgm:pt>
    <dgm:pt modelId="{22454ECE-924B-4F45-AED2-FAAB2950C32D}">
      <dgm:prSet/>
      <dgm:spPr/>
      <dgm:t>
        <a:bodyPr/>
        <a:lstStyle/>
        <a:p>
          <a:pPr algn="l" rtl="0"/>
          <a:r>
            <a:rPr lang="ru-RU" dirty="0" smtClean="0"/>
            <a:t>в п.3.7.1 и п.3.7.2 </a:t>
          </a:r>
          <a:r>
            <a:rPr lang="ru-RU" b="1" u="sng" dirty="0" smtClean="0"/>
            <a:t>добавлена</a:t>
          </a:r>
          <a:r>
            <a:rPr lang="ru-RU" u="sng" dirty="0" smtClean="0"/>
            <a:t> </a:t>
          </a:r>
          <a:r>
            <a:rPr lang="ru-RU" b="1" u="sng" dirty="0" smtClean="0"/>
            <a:t>графа 24 </a:t>
          </a:r>
          <a:r>
            <a:rPr lang="ru-RU" dirty="0" smtClean="0"/>
            <a:t>-  </a:t>
          </a:r>
          <a:r>
            <a:rPr lang="ru-RU" b="0" dirty="0" smtClean="0"/>
            <a:t>«средний возраст, лет»</a:t>
          </a:r>
          <a:endParaRPr lang="ru-RU" b="0" dirty="0"/>
        </a:p>
      </dgm:t>
    </dgm:pt>
    <dgm:pt modelId="{07500263-F347-4C50-85F4-ABACB1164290}" type="parTrans" cxnId="{98E9765D-1D71-4E87-BD66-B1C7C8B13FC7}">
      <dgm:prSet/>
      <dgm:spPr/>
      <dgm:t>
        <a:bodyPr/>
        <a:lstStyle/>
        <a:p>
          <a:endParaRPr lang="ru-RU"/>
        </a:p>
      </dgm:t>
    </dgm:pt>
    <dgm:pt modelId="{9E091BCC-F356-44E0-B10B-472BA37E558C}" type="sibTrans" cxnId="{98E9765D-1D71-4E87-BD66-B1C7C8B13FC7}">
      <dgm:prSet/>
      <dgm:spPr/>
      <dgm:t>
        <a:bodyPr/>
        <a:lstStyle/>
        <a:p>
          <a:endParaRPr lang="ru-RU"/>
        </a:p>
      </dgm:t>
    </dgm:pt>
    <dgm:pt modelId="{A0279886-11DC-431B-A5B0-1B27D4F06B08}" type="pres">
      <dgm:prSet presAssocID="{70963B43-4D82-465E-AA70-ADE62189230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9F16CA-19A0-4E02-BF97-F631CEE6FAB5}" type="pres">
      <dgm:prSet presAssocID="{FFC311ED-D72F-4AA2-B66D-3CC66BAA1455}" presName="parTxOnly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FEA0C-80EE-484B-9AD3-21AC2931DA3E}" type="pres">
      <dgm:prSet presAssocID="{A825E4BC-059E-4276-865E-DF19274FC06F}" presName="parSpace" presStyleCnt="0"/>
      <dgm:spPr/>
    </dgm:pt>
    <dgm:pt modelId="{B6DDDBC2-CF4C-4099-85F9-5CC7BE0CAEB7}" type="pres">
      <dgm:prSet presAssocID="{22454ECE-924B-4F45-AED2-FAAB2950C32D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E9765D-1D71-4E87-BD66-B1C7C8B13FC7}" srcId="{70963B43-4D82-465E-AA70-ADE621892307}" destId="{22454ECE-924B-4F45-AED2-FAAB2950C32D}" srcOrd="1" destOrd="0" parTransId="{07500263-F347-4C50-85F4-ABACB1164290}" sibTransId="{9E091BCC-F356-44E0-B10B-472BA37E558C}"/>
    <dgm:cxn modelId="{8853AD5B-5073-4825-BFA7-0F9E4DDC538D}" type="presOf" srcId="{70963B43-4D82-465E-AA70-ADE621892307}" destId="{A0279886-11DC-431B-A5B0-1B27D4F06B08}" srcOrd="0" destOrd="0" presId="urn:microsoft.com/office/officeart/2005/8/layout/hChevron3"/>
    <dgm:cxn modelId="{49C61621-A7F9-4703-91B2-1F5093ACE69E}" type="presOf" srcId="{22454ECE-924B-4F45-AED2-FAAB2950C32D}" destId="{B6DDDBC2-CF4C-4099-85F9-5CC7BE0CAEB7}" srcOrd="0" destOrd="0" presId="urn:microsoft.com/office/officeart/2005/8/layout/hChevron3"/>
    <dgm:cxn modelId="{3F846DFF-B170-4220-931C-A3C1871EE92E}" type="presOf" srcId="{FFC311ED-D72F-4AA2-B66D-3CC66BAA1455}" destId="{609F16CA-19A0-4E02-BF97-F631CEE6FAB5}" srcOrd="0" destOrd="0" presId="urn:microsoft.com/office/officeart/2005/8/layout/hChevron3"/>
    <dgm:cxn modelId="{E90D55A9-23FE-48AC-996D-5749C9095119}" srcId="{70963B43-4D82-465E-AA70-ADE621892307}" destId="{FFC311ED-D72F-4AA2-B66D-3CC66BAA1455}" srcOrd="0" destOrd="0" parTransId="{ECBF53B5-843C-45EE-87D4-1B9F5BEDE5D2}" sibTransId="{A825E4BC-059E-4276-865E-DF19274FC06F}"/>
    <dgm:cxn modelId="{7B47E6F8-397F-48EF-BD41-6C9FF2283355}" type="presParOf" srcId="{A0279886-11DC-431B-A5B0-1B27D4F06B08}" destId="{609F16CA-19A0-4E02-BF97-F631CEE6FAB5}" srcOrd="0" destOrd="0" presId="urn:microsoft.com/office/officeart/2005/8/layout/hChevron3"/>
    <dgm:cxn modelId="{AE2866F4-37C1-4C72-89A8-5AC7FBF5862B}" type="presParOf" srcId="{A0279886-11DC-431B-A5B0-1B27D4F06B08}" destId="{795FEA0C-80EE-484B-9AD3-21AC2931DA3E}" srcOrd="1" destOrd="0" presId="urn:microsoft.com/office/officeart/2005/8/layout/hChevron3"/>
    <dgm:cxn modelId="{E8CBAA3F-64D3-4698-AA46-0CD39D02544C}" type="presParOf" srcId="{A0279886-11DC-431B-A5B0-1B27D4F06B08}" destId="{B6DDDBC2-CF4C-4099-85F9-5CC7BE0CAEB7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F6C919-5C3B-4522-B475-36BDCC81E2A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6A3F47-6C6F-4EEF-91B3-758909433323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pPr algn="l" rtl="0"/>
          <a:r>
            <a:rPr lang="ru-RU" b="1" dirty="0" smtClean="0">
              <a:solidFill>
                <a:srgbClr val="FFFF00"/>
              </a:solidFill>
            </a:rPr>
            <a:t>п.3.4 (Сведения о повышении квалификации</a:t>
          </a:r>
          <a:br>
            <a:rPr lang="ru-RU" b="1" dirty="0" smtClean="0">
              <a:solidFill>
                <a:srgbClr val="FFFF00"/>
              </a:solidFill>
            </a:rPr>
          </a:br>
          <a:r>
            <a:rPr lang="ru-RU" b="1" dirty="0" smtClean="0">
              <a:solidFill>
                <a:srgbClr val="FFFF00"/>
              </a:solidFill>
            </a:rPr>
            <a:t>и (или) профессиональной переподготовке персонала) </a:t>
          </a:r>
          <a:endParaRPr lang="ru-RU" dirty="0">
            <a:solidFill>
              <a:srgbClr val="FFFF00"/>
            </a:solidFill>
          </a:endParaRPr>
        </a:p>
      </dgm:t>
    </dgm:pt>
    <dgm:pt modelId="{886459B7-A542-45E6-8FFC-FC8EFCEB0EC0}" type="parTrans" cxnId="{6CAF23E2-065B-4E6C-8032-5F90CC174E9C}">
      <dgm:prSet/>
      <dgm:spPr/>
      <dgm:t>
        <a:bodyPr/>
        <a:lstStyle/>
        <a:p>
          <a:endParaRPr lang="ru-RU"/>
        </a:p>
      </dgm:t>
    </dgm:pt>
    <dgm:pt modelId="{A6473B02-F79E-44A9-8F8D-27008F792800}" type="sibTrans" cxnId="{6CAF23E2-065B-4E6C-8032-5F90CC174E9C}">
      <dgm:prSet/>
      <dgm:spPr/>
      <dgm:t>
        <a:bodyPr/>
        <a:lstStyle/>
        <a:p>
          <a:endParaRPr lang="ru-RU"/>
        </a:p>
      </dgm:t>
    </dgm:pt>
    <dgm:pt modelId="{EB598A6C-8D8C-4006-8C1B-F933C3B01FF7}">
      <dgm:prSet/>
      <dgm:spPr/>
      <dgm:t>
        <a:bodyPr/>
        <a:lstStyle/>
        <a:p>
          <a:pPr algn="l" rtl="0"/>
          <a:r>
            <a:rPr lang="ru-RU" b="1" u="sng" dirty="0" smtClean="0"/>
            <a:t>удалена</a:t>
          </a:r>
          <a:r>
            <a:rPr lang="ru-RU" u="sng" dirty="0" smtClean="0"/>
            <a:t> </a:t>
          </a:r>
          <a:r>
            <a:rPr lang="ru-RU" b="1" u="sng" dirty="0" smtClean="0"/>
            <a:t>графа 17</a:t>
          </a:r>
          <a:r>
            <a:rPr lang="ru-RU" b="1" u="none" dirty="0" smtClean="0"/>
            <a:t> </a:t>
          </a:r>
          <a:r>
            <a:rPr lang="ru-RU" dirty="0" smtClean="0"/>
            <a:t>«Из общего числа прошли повышение квалификации по программам, основанным на опыте союза "Молодые профессионалы" (</a:t>
          </a:r>
          <a:r>
            <a:rPr lang="ru-RU" dirty="0" err="1" smtClean="0"/>
            <a:t>Worldskills</a:t>
          </a:r>
          <a:r>
            <a:rPr lang="ru-RU" dirty="0" smtClean="0"/>
            <a:t> </a:t>
          </a:r>
          <a:r>
            <a:rPr lang="ru-RU" dirty="0" err="1" smtClean="0"/>
            <a:t>Russia</a:t>
          </a:r>
          <a:r>
            <a:rPr lang="ru-RU" dirty="0" smtClean="0"/>
            <a:t>)»</a:t>
          </a:r>
          <a:endParaRPr lang="ru-RU" dirty="0"/>
        </a:p>
      </dgm:t>
    </dgm:pt>
    <dgm:pt modelId="{2AEFF71C-77A4-407C-89CA-EBAD9578BDA0}" type="parTrans" cxnId="{A68B13FD-1D4C-4945-96BA-F0806568B01C}">
      <dgm:prSet/>
      <dgm:spPr/>
      <dgm:t>
        <a:bodyPr/>
        <a:lstStyle/>
        <a:p>
          <a:endParaRPr lang="ru-RU"/>
        </a:p>
      </dgm:t>
    </dgm:pt>
    <dgm:pt modelId="{6A2B3545-F766-4605-9B4F-1A55417DF583}" type="sibTrans" cxnId="{A68B13FD-1D4C-4945-96BA-F0806568B01C}">
      <dgm:prSet/>
      <dgm:spPr/>
      <dgm:t>
        <a:bodyPr/>
        <a:lstStyle/>
        <a:p>
          <a:endParaRPr lang="ru-RU"/>
        </a:p>
      </dgm:t>
    </dgm:pt>
    <dgm:pt modelId="{EED5BBCA-8F06-4B02-A540-70B6DE3A8215}" type="pres">
      <dgm:prSet presAssocID="{A9F6C919-5C3B-4522-B475-36BDCC81E2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9E7FED-BDB1-41A5-BB59-9B8D12A24C22}" type="pres">
      <dgm:prSet presAssocID="{CC6A3F47-6C6F-4EEF-91B3-758909433323}" presName="parTxOnly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20920-392D-4EF3-96C7-AA1C278238E8}" type="pres">
      <dgm:prSet presAssocID="{A6473B02-F79E-44A9-8F8D-27008F792800}" presName="parSpace" presStyleCnt="0"/>
      <dgm:spPr/>
    </dgm:pt>
    <dgm:pt modelId="{AF78BC53-F28A-4155-A719-615F26CB30C4}" type="pres">
      <dgm:prSet presAssocID="{EB598A6C-8D8C-4006-8C1B-F933C3B01FF7}" presName="parTxOnly" presStyleLbl="node1" presStyleIdx="1" presStyleCnt="2" custLinFactNeighborX="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BD4946-B0EF-4F94-AFE5-E408C258481D}" type="presOf" srcId="{CC6A3F47-6C6F-4EEF-91B3-758909433323}" destId="{AA9E7FED-BDB1-41A5-BB59-9B8D12A24C22}" srcOrd="0" destOrd="0" presId="urn:microsoft.com/office/officeart/2005/8/layout/hChevron3"/>
    <dgm:cxn modelId="{A68B13FD-1D4C-4945-96BA-F0806568B01C}" srcId="{A9F6C919-5C3B-4522-B475-36BDCC81E2AC}" destId="{EB598A6C-8D8C-4006-8C1B-F933C3B01FF7}" srcOrd="1" destOrd="0" parTransId="{2AEFF71C-77A4-407C-89CA-EBAD9578BDA0}" sibTransId="{6A2B3545-F766-4605-9B4F-1A55417DF583}"/>
    <dgm:cxn modelId="{4DA3DA48-6425-4763-B315-08F7FF5A6E00}" type="presOf" srcId="{EB598A6C-8D8C-4006-8C1B-F933C3B01FF7}" destId="{AF78BC53-F28A-4155-A719-615F26CB30C4}" srcOrd="0" destOrd="0" presId="urn:microsoft.com/office/officeart/2005/8/layout/hChevron3"/>
    <dgm:cxn modelId="{6CAF23E2-065B-4E6C-8032-5F90CC174E9C}" srcId="{A9F6C919-5C3B-4522-B475-36BDCC81E2AC}" destId="{CC6A3F47-6C6F-4EEF-91B3-758909433323}" srcOrd="0" destOrd="0" parTransId="{886459B7-A542-45E6-8FFC-FC8EFCEB0EC0}" sibTransId="{A6473B02-F79E-44A9-8F8D-27008F792800}"/>
    <dgm:cxn modelId="{94DA4E53-6050-4253-940D-FD5BF6EAFBB0}" type="presOf" srcId="{A9F6C919-5C3B-4522-B475-36BDCC81E2AC}" destId="{EED5BBCA-8F06-4B02-A540-70B6DE3A8215}" srcOrd="0" destOrd="0" presId="urn:microsoft.com/office/officeart/2005/8/layout/hChevron3"/>
    <dgm:cxn modelId="{8B4196E2-0B91-4E87-BCBE-0E79DB9D259B}" type="presParOf" srcId="{EED5BBCA-8F06-4B02-A540-70B6DE3A8215}" destId="{AA9E7FED-BDB1-41A5-BB59-9B8D12A24C22}" srcOrd="0" destOrd="0" presId="urn:microsoft.com/office/officeart/2005/8/layout/hChevron3"/>
    <dgm:cxn modelId="{ED704D31-D7ED-4407-BAAD-A6CD5FB6B9FD}" type="presParOf" srcId="{EED5BBCA-8F06-4B02-A540-70B6DE3A8215}" destId="{04720920-392D-4EF3-96C7-AA1C278238E8}" srcOrd="1" destOrd="0" presId="urn:microsoft.com/office/officeart/2005/8/layout/hChevron3"/>
    <dgm:cxn modelId="{5F73A7B9-0DF8-479D-94DD-94DDF01F2062}" type="presParOf" srcId="{EED5BBCA-8F06-4B02-A540-70B6DE3A8215}" destId="{AF78BC53-F28A-4155-A719-615F26CB30C4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B99A1-2167-4406-96E1-E14C61B0D0BE}">
      <dsp:nvSpPr>
        <dsp:cNvPr id="0" name=""/>
        <dsp:cNvSpPr/>
      </dsp:nvSpPr>
      <dsp:spPr>
        <a:xfrm rot="16200000">
          <a:off x="811800" y="-810447"/>
          <a:ext cx="1898374" cy="351926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ПОКАЗАТЕЛИ ИЗ ФОРМЫ СПО-1, ВЛИЯЮЩИЕ НА РЕЗУЛЬТАТЫ ФЕДЕРАЛЬНЫХ МОНИТОРИНГОВ.</a:t>
          </a:r>
          <a:endParaRPr lang="ru-RU" sz="2000" kern="1200" dirty="0"/>
        </a:p>
      </dsp:txBody>
      <dsp:txXfrm rot="5400000">
        <a:off x="1353" y="379675"/>
        <a:ext cx="3519268" cy="1139024"/>
      </dsp:txXfrm>
    </dsp:sp>
    <dsp:sp modelId="{B99D9DAC-590D-4745-A48F-0AA37CAEBA20}">
      <dsp:nvSpPr>
        <dsp:cNvPr id="0" name=""/>
        <dsp:cNvSpPr/>
      </dsp:nvSpPr>
      <dsp:spPr>
        <a:xfrm rot="16200000">
          <a:off x="4595015" y="-810447"/>
          <a:ext cx="1898374" cy="351926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РАЗЪЯСНЕНИЯ ПО ЗАПОЛНЕНИЮ ОТДЕЛЬНЫХ РАЗДЕЛОВ ФОРМЫ СПО-1.</a:t>
          </a:r>
          <a:endParaRPr lang="ru-RU" sz="2000" kern="1200" dirty="0"/>
        </a:p>
      </dsp:txBody>
      <dsp:txXfrm rot="5400000">
        <a:off x="3784568" y="379675"/>
        <a:ext cx="3519268" cy="1139024"/>
      </dsp:txXfrm>
    </dsp:sp>
    <dsp:sp modelId="{B4F6B2F6-09C8-4F14-A43E-BF762F802BA5}">
      <dsp:nvSpPr>
        <dsp:cNvPr id="0" name=""/>
        <dsp:cNvSpPr/>
      </dsp:nvSpPr>
      <dsp:spPr>
        <a:xfrm rot="16200000">
          <a:off x="8378229" y="-810447"/>
          <a:ext cx="1898374" cy="351926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ЭТАПЫ РАБОТЫ ПО ПОДГОТОВКЕ ФОРМЫ СПО-1 в 2022 году.</a:t>
          </a:r>
          <a:endParaRPr lang="ru-RU" sz="2000" kern="1200" dirty="0"/>
        </a:p>
      </dsp:txBody>
      <dsp:txXfrm rot="5400000">
        <a:off x="7567782" y="379675"/>
        <a:ext cx="3519268" cy="1139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BE0EB-39A1-499A-8012-67B036BD2BE2}">
      <dsp:nvSpPr>
        <dsp:cNvPr id="0" name=""/>
        <dsp:cNvSpPr/>
      </dsp:nvSpPr>
      <dsp:spPr>
        <a:xfrm>
          <a:off x="967" y="0"/>
          <a:ext cx="3031551" cy="1754326"/>
        </a:xfrm>
        <a:prstGeom prst="homePlate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п.2.5 (Обучение лиц </a:t>
          </a:r>
          <a:br>
            <a:rPr lang="ru-RU" sz="1800" b="1" kern="1200" dirty="0" smtClean="0">
              <a:solidFill>
                <a:srgbClr val="FFFF00"/>
              </a:solidFill>
            </a:rPr>
          </a:br>
          <a:r>
            <a:rPr lang="ru-RU" sz="1800" b="1" kern="1200" dirty="0" smtClean="0">
              <a:solidFill>
                <a:srgbClr val="FFFF00"/>
              </a:solidFill>
            </a:rPr>
            <a:t>с ограниченными возможностями здоровья и </a:t>
          </a:r>
          <a:br>
            <a:rPr lang="ru-RU" sz="1800" b="1" kern="1200" dirty="0" smtClean="0">
              <a:solidFill>
                <a:srgbClr val="FFFF00"/>
              </a:solidFill>
            </a:rPr>
          </a:br>
          <a:r>
            <a:rPr lang="ru-RU" sz="1800" b="1" kern="1200" dirty="0" smtClean="0">
              <a:solidFill>
                <a:srgbClr val="FFFF00"/>
              </a:solidFill>
            </a:rPr>
            <a:t>инвалидов)</a:t>
          </a:r>
          <a:endParaRPr lang="ru-RU" sz="1800" kern="1200" dirty="0">
            <a:solidFill>
              <a:srgbClr val="FFFF00"/>
            </a:solidFill>
          </a:endParaRPr>
        </a:p>
      </dsp:txBody>
      <dsp:txXfrm>
        <a:off x="967" y="0"/>
        <a:ext cx="2592970" cy="1754326"/>
      </dsp:txXfrm>
    </dsp:sp>
    <dsp:sp modelId="{D891E3CE-8878-4782-A600-47630B6DEBEB}">
      <dsp:nvSpPr>
        <dsp:cNvPr id="0" name=""/>
        <dsp:cNvSpPr/>
      </dsp:nvSpPr>
      <dsp:spPr>
        <a:xfrm>
          <a:off x="1820601" y="0"/>
          <a:ext cx="4313093" cy="17543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>
              <a:solidFill>
                <a:schemeClr val="bg1"/>
              </a:solidFill>
            </a:rPr>
            <a:t>добавлена строка 06 </a:t>
          </a:r>
          <a:r>
            <a:rPr lang="ru-RU" sz="1800" kern="1200" dirty="0" smtClean="0">
              <a:solidFill>
                <a:schemeClr val="bg1"/>
              </a:solidFill>
            </a:rPr>
            <a:t>- Всего студентов с ограниченными возможностями здоровья, инвалидов, детей-инвалидов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2697764" y="0"/>
        <a:ext cx="2558767" cy="1754326"/>
      </dsp:txXfrm>
    </dsp:sp>
    <dsp:sp modelId="{7B96472D-5D4F-423C-A75F-DC2915D21932}">
      <dsp:nvSpPr>
        <dsp:cNvPr id="0" name=""/>
        <dsp:cNvSpPr/>
      </dsp:nvSpPr>
      <dsp:spPr>
        <a:xfrm>
          <a:off x="4921777" y="0"/>
          <a:ext cx="6059588" cy="1754326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/>
            <a:t>добавлены строки 17–22 </a:t>
          </a:r>
          <a:r>
            <a:rPr lang="ru-RU" sz="1800" kern="1200" dirty="0" smtClean="0"/>
            <a:t>- Из общей численности (из стр. 06) с нарушениями: зрения / слуха / опорно-двигательного аппарата / интеллектуального развития / </a:t>
          </a:r>
          <a:br>
            <a:rPr lang="ru-RU" sz="1800" kern="1200" dirty="0" smtClean="0"/>
          </a:br>
          <a:r>
            <a:rPr lang="ru-RU" sz="1800" kern="1200" dirty="0" smtClean="0"/>
            <a:t>с другими нарушениями / </a:t>
          </a:r>
          <a:br>
            <a:rPr lang="ru-RU" sz="1800" kern="1200" dirty="0" smtClean="0"/>
          </a:br>
          <a:r>
            <a:rPr lang="ru-RU" sz="1800" kern="1200" dirty="0" smtClean="0"/>
            <a:t>с множественными нарушениями</a:t>
          </a:r>
          <a:endParaRPr lang="ru-RU" sz="1800" kern="1200" dirty="0"/>
        </a:p>
      </dsp:txBody>
      <dsp:txXfrm>
        <a:off x="5798940" y="0"/>
        <a:ext cx="4305262" cy="17543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41A1D-1BB9-4D32-85CA-B26D6FE8D358}">
      <dsp:nvSpPr>
        <dsp:cNvPr id="0" name=""/>
        <dsp:cNvSpPr/>
      </dsp:nvSpPr>
      <dsp:spPr>
        <a:xfrm>
          <a:off x="0" y="0"/>
          <a:ext cx="6699365" cy="923330"/>
        </a:xfrm>
        <a:prstGeom prst="homePlate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346" tIns="50673" rIns="25337" bIns="50673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п.3.2 (Распределение персонала по стажу работы), </a:t>
          </a:r>
          <a:br>
            <a:rPr lang="ru-RU" sz="1900" b="1" kern="1200" dirty="0" smtClean="0">
              <a:solidFill>
                <a:srgbClr val="FFFF00"/>
              </a:solidFill>
            </a:rPr>
          </a:br>
          <a:r>
            <a:rPr lang="ru-RU" sz="1900" b="1" kern="1200" dirty="0" smtClean="0">
              <a:solidFill>
                <a:srgbClr val="FFFF00"/>
              </a:solidFill>
            </a:rPr>
            <a:t>п.3.5 (Сведения об иностранных работниках), </a:t>
          </a:r>
          <a:br>
            <a:rPr lang="ru-RU" sz="1900" b="1" kern="1200" dirty="0" smtClean="0">
              <a:solidFill>
                <a:srgbClr val="FFFF00"/>
              </a:solidFill>
            </a:rPr>
          </a:br>
          <a:r>
            <a:rPr lang="ru-RU" sz="1900" b="1" kern="1200" dirty="0" smtClean="0">
              <a:solidFill>
                <a:srgbClr val="FFFF00"/>
              </a:solidFill>
            </a:rPr>
            <a:t>п.3.6 (Движение работников) графы 6-12 </a:t>
          </a:r>
          <a:endParaRPr lang="ru-RU" sz="1900" kern="1200" dirty="0">
            <a:solidFill>
              <a:srgbClr val="FFFF00"/>
            </a:solidFill>
          </a:endParaRPr>
        </a:p>
      </dsp:txBody>
      <dsp:txXfrm>
        <a:off x="0" y="0"/>
        <a:ext cx="6468533" cy="923330"/>
      </dsp:txXfrm>
    </dsp:sp>
    <dsp:sp modelId="{88186B06-3E53-43CF-A5E8-87EE6CED7332}">
      <dsp:nvSpPr>
        <dsp:cNvPr id="0" name=""/>
        <dsp:cNvSpPr/>
      </dsp:nvSpPr>
      <dsp:spPr>
        <a:xfrm>
          <a:off x="5629803" y="0"/>
          <a:ext cx="5351742" cy="9233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u="sng" kern="1200" dirty="0" smtClean="0"/>
            <a:t>заполняются ежегодно </a:t>
          </a:r>
          <a:r>
            <a:rPr lang="ru-RU" sz="1900" b="1" kern="1200" dirty="0" smtClean="0"/>
            <a:t/>
          </a:r>
          <a:br>
            <a:rPr lang="ru-RU" sz="1900" b="1" kern="1200" dirty="0" smtClean="0"/>
          </a:br>
          <a:r>
            <a:rPr lang="ru-RU" sz="1900" kern="1200" dirty="0" smtClean="0"/>
            <a:t>(ранее заполнялись с периодичностью </a:t>
          </a:r>
          <a:br>
            <a:rPr lang="ru-RU" sz="1900" kern="1200" dirty="0" smtClean="0"/>
          </a:br>
          <a:r>
            <a:rPr lang="ru-RU" sz="1900" kern="1200" dirty="0" smtClean="0"/>
            <a:t>1 раз в 3 года)</a:t>
          </a:r>
          <a:endParaRPr lang="ru-RU" sz="1900" kern="1200" dirty="0"/>
        </a:p>
      </dsp:txBody>
      <dsp:txXfrm>
        <a:off x="6091468" y="0"/>
        <a:ext cx="4428412" cy="923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F16CA-19A0-4E02-BF97-F631CEE6FAB5}">
      <dsp:nvSpPr>
        <dsp:cNvPr id="0" name=""/>
        <dsp:cNvSpPr/>
      </dsp:nvSpPr>
      <dsp:spPr>
        <a:xfrm>
          <a:off x="8579" y="0"/>
          <a:ext cx="6091763" cy="646331"/>
        </a:xfrm>
        <a:prstGeom prst="homePlate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346" tIns="50673" rIns="25337" bIns="50673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Раздел 3.7 (Распределение персонала </a:t>
          </a:r>
          <a:br>
            <a:rPr lang="ru-RU" sz="1900" b="1" kern="1200" dirty="0" smtClean="0">
              <a:solidFill>
                <a:srgbClr val="FFFF00"/>
              </a:solidFill>
            </a:rPr>
          </a:br>
          <a:r>
            <a:rPr lang="ru-RU" sz="1900" b="1" kern="1200" dirty="0" smtClean="0">
              <a:solidFill>
                <a:srgbClr val="FFFF00"/>
              </a:solidFill>
            </a:rPr>
            <a:t>по возрасту и полу) </a:t>
          </a:r>
          <a:endParaRPr lang="ru-RU" sz="1900" kern="1200" dirty="0">
            <a:solidFill>
              <a:srgbClr val="FFFF00"/>
            </a:solidFill>
          </a:endParaRPr>
        </a:p>
      </dsp:txBody>
      <dsp:txXfrm>
        <a:off x="8579" y="0"/>
        <a:ext cx="5930180" cy="646331"/>
      </dsp:txXfrm>
    </dsp:sp>
    <dsp:sp modelId="{B6DDDBC2-CF4C-4099-85F9-5CC7BE0CAEB7}">
      <dsp:nvSpPr>
        <dsp:cNvPr id="0" name=""/>
        <dsp:cNvSpPr/>
      </dsp:nvSpPr>
      <dsp:spPr>
        <a:xfrm>
          <a:off x="4881990" y="0"/>
          <a:ext cx="6091763" cy="6463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 п.3.7.1 и п.3.7.2 </a:t>
          </a:r>
          <a:r>
            <a:rPr lang="ru-RU" sz="1900" b="1" u="sng" kern="1200" dirty="0" smtClean="0"/>
            <a:t>добавлена</a:t>
          </a:r>
          <a:r>
            <a:rPr lang="ru-RU" sz="1900" u="sng" kern="1200" dirty="0" smtClean="0"/>
            <a:t> </a:t>
          </a:r>
          <a:r>
            <a:rPr lang="ru-RU" sz="1900" b="1" u="sng" kern="1200" dirty="0" smtClean="0"/>
            <a:t>графа 24 </a:t>
          </a:r>
          <a:r>
            <a:rPr lang="ru-RU" sz="1900" kern="1200" dirty="0" smtClean="0"/>
            <a:t>-  </a:t>
          </a:r>
          <a:r>
            <a:rPr lang="ru-RU" sz="1900" b="0" kern="1200" dirty="0" smtClean="0"/>
            <a:t>«средний возраст, лет»</a:t>
          </a:r>
          <a:endParaRPr lang="ru-RU" sz="1900" b="0" kern="1200" dirty="0"/>
        </a:p>
      </dsp:txBody>
      <dsp:txXfrm>
        <a:off x="5205156" y="0"/>
        <a:ext cx="5445432" cy="6463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E7FED-BDB1-41A5-BB59-9B8D12A24C22}">
      <dsp:nvSpPr>
        <dsp:cNvPr id="0" name=""/>
        <dsp:cNvSpPr/>
      </dsp:nvSpPr>
      <dsp:spPr>
        <a:xfrm>
          <a:off x="8579" y="0"/>
          <a:ext cx="6091763" cy="1200329"/>
        </a:xfrm>
        <a:prstGeom prst="homePlate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346" tIns="50673" rIns="25337" bIns="50673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п.3.4 (Сведения о повышении квалификации</a:t>
          </a:r>
          <a:br>
            <a:rPr lang="ru-RU" sz="1900" b="1" kern="1200" dirty="0" smtClean="0">
              <a:solidFill>
                <a:srgbClr val="FFFF00"/>
              </a:solidFill>
            </a:rPr>
          </a:br>
          <a:r>
            <a:rPr lang="ru-RU" sz="1900" b="1" kern="1200" dirty="0" smtClean="0">
              <a:solidFill>
                <a:srgbClr val="FFFF00"/>
              </a:solidFill>
            </a:rPr>
            <a:t>и (или) профессиональной переподготовке персонала) </a:t>
          </a:r>
          <a:endParaRPr lang="ru-RU" sz="1900" kern="1200" dirty="0">
            <a:solidFill>
              <a:srgbClr val="FFFF00"/>
            </a:solidFill>
          </a:endParaRPr>
        </a:p>
      </dsp:txBody>
      <dsp:txXfrm>
        <a:off x="8579" y="0"/>
        <a:ext cx="5791681" cy="1200329"/>
      </dsp:txXfrm>
    </dsp:sp>
    <dsp:sp modelId="{AF78BC53-F28A-4155-A719-615F26CB30C4}">
      <dsp:nvSpPr>
        <dsp:cNvPr id="0" name=""/>
        <dsp:cNvSpPr/>
      </dsp:nvSpPr>
      <dsp:spPr>
        <a:xfrm>
          <a:off x="4890567" y="0"/>
          <a:ext cx="6091763" cy="1200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u="sng" kern="1200" dirty="0" smtClean="0"/>
            <a:t>удалена</a:t>
          </a:r>
          <a:r>
            <a:rPr lang="ru-RU" sz="1900" u="sng" kern="1200" dirty="0" smtClean="0"/>
            <a:t> </a:t>
          </a:r>
          <a:r>
            <a:rPr lang="ru-RU" sz="1900" b="1" u="sng" kern="1200" dirty="0" smtClean="0"/>
            <a:t>графа 17</a:t>
          </a:r>
          <a:r>
            <a:rPr lang="ru-RU" sz="1900" b="1" u="none" kern="1200" dirty="0" smtClean="0"/>
            <a:t> </a:t>
          </a:r>
          <a:r>
            <a:rPr lang="ru-RU" sz="1900" kern="1200" dirty="0" smtClean="0"/>
            <a:t>«Из общего числа прошли повышение квалификации по программам, основанным на опыте союза "Молодые профессионалы" (</a:t>
          </a:r>
          <a:r>
            <a:rPr lang="ru-RU" sz="1900" kern="1200" dirty="0" err="1" smtClean="0"/>
            <a:t>Worldskills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Russia</a:t>
          </a:r>
          <a:r>
            <a:rPr lang="ru-RU" sz="1900" kern="1200" dirty="0" smtClean="0"/>
            <a:t>)»</a:t>
          </a:r>
          <a:endParaRPr lang="ru-RU" sz="1900" kern="1200" dirty="0"/>
        </a:p>
      </dsp:txBody>
      <dsp:txXfrm>
        <a:off x="5490732" y="0"/>
        <a:ext cx="4891434" cy="1200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3A32D-6B6A-4195-BC2E-CCECC43D7CFB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D7FAE-3874-4DFD-A687-61E23363E6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96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120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311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322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104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15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539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908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68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657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500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295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D7FAE-3874-4DFD-A687-61E23363E6C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926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5F8E-9D20-4148-9DD5-6BA36E14C942}" type="datetime1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49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A76DD-3F99-4567-9CD8-4AF6783EE7EF}" type="datetime1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26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3097-51A9-4D03-B984-0AC666AA7DFC}" type="datetime1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27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9877-3DB8-4BC9-8470-7A6165FF87D8}" type="datetime1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16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131D-88F9-470D-81C1-82233CA5CAB6}" type="datetime1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26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084E-8DC5-43D7-9B53-C31AA49363A2}" type="datetime1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52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21EB-931B-4B34-B0A0-B502BAA833B4}" type="datetime1">
              <a:rPr lang="ru-RU" smtClean="0"/>
              <a:t>03.10.2022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0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0CEC-AE1B-4A69-ACAE-C49F9FA62E93}" type="datetime1">
              <a:rPr lang="ru-RU" smtClean="0"/>
              <a:t>03.10.2022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97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5C7-84D6-4FBF-AFE6-535B8D80B3D6}" type="datetime1">
              <a:rPr lang="ru-RU" smtClean="0"/>
              <a:t>03.10.2022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94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92A2-2EC9-4835-80EB-EF4E53D2214F}" type="datetime1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280-83D6-4AE2-9855-B43AD423276A}" type="datetime1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28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73382-003B-4142-89DA-21E0870D156D}" type="datetime1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4C603-2A8E-4354-8ADF-CDBFC2BD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38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slv@cposo.ru" TargetMode="External"/><Relationship Id="rId2" Type="http://schemas.openxmlformats.org/officeDocument/2006/relationships/hyperlink" Target="http://stat.ficto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nvertio.co/ru/document-converter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nvertio.co/ru/document-converte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1532525" y="339502"/>
            <a:ext cx="9126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Совещание с представителями профессиональных образовательных организаций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и территориальных управлений  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министерства образования и науки Самарской области</a:t>
            </a: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83028020"/>
              </p:ext>
            </p:extLst>
          </p:nvPr>
        </p:nvGraphicFramePr>
        <p:xfrm>
          <a:off x="604832" y="2619799"/>
          <a:ext cx="11088404" cy="1898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" name="Горизонтальный свиток 31"/>
          <p:cNvSpPr/>
          <p:nvPr/>
        </p:nvSpPr>
        <p:spPr>
          <a:xfrm>
            <a:off x="544946" y="1545073"/>
            <a:ext cx="11148290" cy="785191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24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№ СПО-1</a:t>
            </a:r>
            <a:endParaRPr lang="ru-RU" sz="24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50365" y="5038421"/>
            <a:ext cx="4691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03 октября 2022</a:t>
            </a:r>
            <a:endParaRPr lang="ru-RU" sz="20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27544" y="6011722"/>
            <a:ext cx="616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cs typeface="Arial" panose="020B0604020202020204" pitchFamily="34" charset="0"/>
              </a:rPr>
              <a:t>Серокурова</a:t>
            </a:r>
            <a:r>
              <a:rPr lang="ru-RU" dirty="0" smtClean="0">
                <a:cs typeface="Arial" panose="020B0604020202020204" pitchFamily="34" charset="0"/>
              </a:rPr>
              <a:t> Л.В., методист </a:t>
            </a:r>
            <a:r>
              <a:rPr lang="ru-RU" dirty="0">
                <a:cs typeface="Arial" panose="020B0604020202020204" pitchFamily="34" charset="0"/>
              </a:rPr>
              <a:t>ЦПО Самарской области</a:t>
            </a:r>
          </a:p>
        </p:txBody>
      </p:sp>
      <p:sp>
        <p:nvSpPr>
          <p:cNvPr id="9" name="Минус 8"/>
          <p:cNvSpPr/>
          <p:nvPr/>
        </p:nvSpPr>
        <p:spPr>
          <a:xfrm>
            <a:off x="5264727" y="5911272"/>
            <a:ext cx="6696364" cy="100449"/>
          </a:xfrm>
          <a:prstGeom prst="mathMin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235728" y="935865"/>
            <a:ext cx="11766726" cy="88960"/>
          </a:xfrm>
          <a:prstGeom prst="mathMin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9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4833" y="151649"/>
            <a:ext cx="11063706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04833" y="777129"/>
            <a:ext cx="11063706" cy="2501680"/>
            <a:chOff x="604833" y="2586051"/>
            <a:chExt cx="11063706" cy="250168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966262" y="3655684"/>
              <a:ext cx="5838521" cy="84497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spc="-3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в </a:t>
              </a:r>
              <a:r>
                <a:rPr lang="ru-RU" sz="1600" spc="-3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общей </a:t>
              </a:r>
              <a:r>
                <a:rPr lang="ru-RU" sz="1600" spc="-3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численности </a:t>
              </a:r>
              <a:r>
                <a:rPr lang="ru-RU" sz="1600" spc="-1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студентов</a:t>
              </a:r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обучающихся по образовательным программам СПО.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04833" y="2586051"/>
              <a:ext cx="5549395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792975" y="2917906"/>
              <a:ext cx="5745138" cy="1020656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СТУДЕНТОВ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прошедших промежуточную аттестацию с использованием механизма демонстрационного экзамена.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781891" y="2917906"/>
              <a:ext cx="3886648" cy="2169825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П.2.1.3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«СПО-1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»:</a:t>
              </a:r>
            </a:p>
            <a:p>
              <a:pPr>
                <a:spcBef>
                  <a:spcPts val="600"/>
                </a:spcBef>
              </a:pP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графа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28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>
                  <a:latin typeface="Arial" panose="020B0604020202020204" pitchFamily="34" charset="0"/>
                  <a:cs typeface="Arial" panose="020B0604020202020204" pitchFamily="34" charset="0"/>
                </a:rPr>
                <a:t>– из ожидаемого выпуска прошли </a:t>
              </a:r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период с 01.10.2021 по 30.09.2022</a:t>
              </a:r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  промежуточную аттестацию </a:t>
              </a:r>
              <a:r>
                <a:rPr lang="ru-RU" dirty="0">
                  <a:latin typeface="Arial" panose="020B0604020202020204" pitchFamily="34" charset="0"/>
                  <a:cs typeface="Arial" panose="020B0604020202020204" pitchFamily="34" charset="0"/>
                </a:rPr>
                <a:t>с использованием механизма демонстрационного экзамена.</a:t>
              </a:r>
            </a:p>
          </p:txBody>
        </p:sp>
        <p:sp>
          <p:nvSpPr>
            <p:cNvPr id="9" name="Штриховая стрелка вправо 8"/>
            <p:cNvSpPr/>
            <p:nvPr/>
          </p:nvSpPr>
          <p:spPr>
            <a:xfrm>
              <a:off x="6734986" y="2985440"/>
              <a:ext cx="850032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04833" y="3101434"/>
            <a:ext cx="6199950" cy="1200329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Промежуточная аттестация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часть образовательной программы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завершающая освоение отдельной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части или всего объема учебного предмета, курса, дисциплины (модуля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 образовательной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программы.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4833" y="4512106"/>
            <a:ext cx="6199950" cy="923330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итоговая аттестация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(ГИА)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часть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программы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завершающая её освоение. Является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обязательной 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ФГОС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СПО.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29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4833" y="151649"/>
            <a:ext cx="11123340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809422" y="2706912"/>
            <a:ext cx="10179124" cy="1608642"/>
            <a:chOff x="604833" y="870220"/>
            <a:chExt cx="10179124" cy="160864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077203" y="1716492"/>
              <a:ext cx="6184170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spc="-3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в общей численности студентов, обучающихся по образовательным </a:t>
              </a:r>
              <a:r>
                <a:rPr lang="ru-RU" sz="1600" spc="-3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программам СПО.</a:t>
              </a:r>
              <a:endParaRPr lang="ru-RU" sz="1600" spc="-3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04833" y="870220"/>
              <a:ext cx="6034506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9422" y="1202075"/>
              <a:ext cx="6247362" cy="736789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СТУДЕНТОВ с ограниченными возможностями здоровья (ОВЗ) и </a:t>
              </a:r>
              <a:r>
                <a:rPr lang="ru-RU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инвалидов.</a:t>
              </a:r>
              <a:endPara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561077" y="1202075"/>
              <a:ext cx="2222880" cy="1015663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П.2.5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«СПО-1» – 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строки 01 – 05, 06 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(итого).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Штриховая стрелка вправо 8"/>
            <p:cNvSpPr/>
            <p:nvPr/>
          </p:nvSpPr>
          <p:spPr>
            <a:xfrm>
              <a:off x="7432149" y="1223246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809422" y="4475185"/>
            <a:ext cx="10179124" cy="2079459"/>
            <a:chOff x="604833" y="3500354"/>
            <a:chExt cx="10179124" cy="2079459"/>
          </a:xfrm>
        </p:grpSpPr>
        <p:sp>
          <p:nvSpPr>
            <p:cNvPr id="24" name="TextBox 23"/>
            <p:cNvSpPr txBox="1"/>
            <p:nvPr/>
          </p:nvSpPr>
          <p:spPr>
            <a:xfrm>
              <a:off x="8561077" y="3998855"/>
              <a:ext cx="2222880" cy="707886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П.2.5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«СПО-1» –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строки 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07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11.</a:t>
              </a:r>
              <a:endParaRPr 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077203" y="4817443"/>
              <a:ext cx="6184170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spc="-3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</a:t>
              </a:r>
              <a:r>
                <a:rPr lang="ru-RU" sz="1600" spc="-3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</a:t>
              </a:r>
              <a:r>
                <a:rPr lang="ru-RU" sz="1600" spc="-3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общей численности инвалидов и лиц с </a:t>
              </a:r>
              <a:r>
                <a:rPr lang="ru-RU" sz="1600" spc="-3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ОВЗ, </a:t>
              </a:r>
              <a:r>
                <a:rPr lang="ru-RU" sz="1600" spc="-3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обучающихся по образовательным </a:t>
              </a:r>
              <a:r>
                <a:rPr lang="ru-RU" sz="1600" spc="-3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программам СПО.</a:t>
              </a:r>
              <a:endParaRPr lang="ru-RU" sz="1600" spc="-3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04833" y="3500354"/>
              <a:ext cx="6034506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809422" y="3832209"/>
              <a:ext cx="6247362" cy="1187781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</a:pP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СТУДЕНТОВ с </a:t>
              </a:r>
              <a:r>
                <a:rPr lang="ru-RU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ограниченными возможностями здоровья (ОВЗ) 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 </a:t>
              </a:r>
              <a:r>
                <a:rPr lang="ru-RU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инвалидов, </a:t>
              </a:r>
              <a:r>
                <a:rPr lang="ru-RU" sz="2000" b="1" spc="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обучающихся </a:t>
              </a:r>
              <a:r>
                <a:rPr lang="ru-RU" sz="2000" b="1" spc="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</a:t>
              </a:r>
              <a:r>
                <a:rPr lang="ru-RU" sz="2000" b="1" spc="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адаптированным </a:t>
              </a:r>
              <a:r>
                <a:rPr lang="ru-RU" sz="2000" b="1" spc="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образовательным программам.</a:t>
              </a:r>
              <a:endParaRPr lang="ru-RU" sz="2000" spc="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Штриховая стрелка вправо 24"/>
            <p:cNvSpPr/>
            <p:nvPr/>
          </p:nvSpPr>
          <p:spPr>
            <a:xfrm>
              <a:off x="7432148" y="3991123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04833" y="677538"/>
            <a:ext cx="11123340" cy="1869743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 Обратить внимание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заполнение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данных по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лицам с </a:t>
            </a:r>
            <a:r>
              <a:rPr lang="ru-RU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ОВЗ, </a:t>
            </a:r>
            <a:r>
              <a:rPr lang="ru-RU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инвалидам, </a:t>
            </a:r>
            <a:r>
              <a:rPr lang="ru-RU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детям-инвалидам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п.2.1.1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(Распределение приема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графы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11,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300"/>
              </a:spcBef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п.2.1.2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(Распределение численности студентов по курсам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графы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5,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7,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12,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14,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19,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21,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,28,…,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300"/>
              </a:spcBef>
            </a:pP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графу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лица с ОВЗ и инвалиды, </a:t>
            </a:r>
            <a:r>
              <a:rPr lang="ru-RU" i="1" u="sng" dirty="0">
                <a:latin typeface="Arial" panose="020B0604020202020204" pitchFamily="34" charset="0"/>
                <a:cs typeface="Arial" panose="020B0604020202020204" pitchFamily="34" charset="0"/>
              </a:rPr>
              <a:t>обучающиеся за счёт бюджета Самарской области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указываются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только 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блоке «Итого студентов на всех курсах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»); </a:t>
            </a:r>
          </a:p>
          <a:p>
            <a:pPr>
              <a:spcBef>
                <a:spcPts val="300"/>
              </a:spcBef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п.2.1.3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(Распределение выпуска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граф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9,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20, 22,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4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15170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5686" y="4263955"/>
            <a:ext cx="11123340" cy="1754326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Инвалиды с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детства:</a:t>
            </a: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дети-инвалиды (до 18 лет);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лица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возрасте 18 лет и старше,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которым в возрасте до 18 лет была установлена категория «ребенок-инвалид», а после достижения ими 18 лет в результате переосвидетельствования была установлена одна из групп инвалидности (1, 2, 3).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 правило, 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указывается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в справке об установлении инвалидности как «причина инвалидности»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5686" y="2349150"/>
            <a:ext cx="11123340" cy="1200329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Инвалидность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подтверждается справкой об установлении инвалидности, выданной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медико-социальной экспертизой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(МСЭ), при этом: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лицам в возрасте до 18 лет - устанавливается категория «ребенок-инвалид»;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лицам в возрасте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лет и старше – устанавливается группа инвалидности (1, 2, 3).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5686" y="701775"/>
            <a:ext cx="11123340" cy="1477328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Ограниченные возможности здоровья (ОВЗ)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подтверждаются заключением, выданным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психолого-медико-педагогической комиссией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(ПМПК).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Обучающийся с ОВЗ определяется как физическое лицо, имеющее недостатки в физическом и(или) психологическом развитии, препятствующие получению образования без создания специальных условий.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5686" y="3700826"/>
            <a:ext cx="11123340" cy="369332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Дети-инвалиды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лица в возрасте до 18 лет, которым установлена категория «ребенок-инвалид».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686" y="6155010"/>
            <a:ext cx="11123340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 Лицо с ОВЗ может одновременно иметь инвалидность.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28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5686" y="650301"/>
            <a:ext cx="11242610" cy="400110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Заполнение 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подраздела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</a:t>
            </a:r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(Обучение лиц с </a:t>
            </a:r>
            <a:r>
              <a:rPr lang="ru-RU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 </a:t>
            </a:r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инвалидов</a:t>
            </a:r>
            <a:r>
              <a:rPr lang="ru-RU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996547"/>
              </p:ext>
            </p:extLst>
          </p:nvPr>
        </p:nvGraphicFramePr>
        <p:xfrm>
          <a:off x="486958" y="1164228"/>
          <a:ext cx="11221337" cy="3280488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119465">
                  <a:extLst>
                    <a:ext uri="{9D8B030D-6E8A-4147-A177-3AD203B41FA5}">
                      <a16:colId xmlns:a16="http://schemas.microsoft.com/office/drawing/2014/main" val="3239649032"/>
                    </a:ext>
                  </a:extLst>
                </a:gridCol>
                <a:gridCol w="542133">
                  <a:extLst>
                    <a:ext uri="{9D8B030D-6E8A-4147-A177-3AD203B41FA5}">
                      <a16:colId xmlns:a16="http://schemas.microsoft.com/office/drawing/2014/main" val="4101745807"/>
                    </a:ext>
                  </a:extLst>
                </a:gridCol>
                <a:gridCol w="7559739">
                  <a:extLst>
                    <a:ext uri="{9D8B030D-6E8A-4147-A177-3AD203B41FA5}">
                      <a16:colId xmlns:a16="http://schemas.microsoft.com/office/drawing/2014/main" val="1365328464"/>
                    </a:ext>
                  </a:extLst>
                </a:gridCol>
              </a:tblGrid>
              <a:tr h="932512">
                <a:tc>
                  <a:txBody>
                    <a:bodyPr/>
                    <a:lstStyle/>
                    <a:p>
                      <a:pPr marL="95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Студенты с ограниченными возможностями здоровья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83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Студенты, имеющие только заключение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ПМПК;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5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Студенты, имеющие одновременно и заключение ПМПК, и справку МСЭ об установлении инвалидности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extLst>
                  <a:ext uri="{0D108BD9-81ED-4DB2-BD59-A6C34878D82A}">
                    <a16:rowId xmlns:a16="http://schemas.microsoft.com/office/drawing/2014/main" val="584462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09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них:</a:t>
                      </a:r>
                      <a:b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инвалиды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83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Студенты в возрасте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лет и старше, имеющие одновременно и заключение ПМПК, и справку МСЭ об установлении инвалидности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extLst>
                  <a:ext uri="{0D108BD9-81ED-4DB2-BD59-A6C34878D82A}">
                    <a16:rowId xmlns:a16="http://schemas.microsoft.com/office/drawing/2014/main" val="3322393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09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дети-инвалиды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83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Студенты в возрасте до 18 лет, имеющие одновременно и заключение ПМПК, и справку МСЭ об установлении инвалидности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extLst>
                  <a:ext uri="{0D108BD9-81ED-4DB2-BD59-A6C34878D82A}">
                    <a16:rowId xmlns:a16="http://schemas.microsoft.com/office/drawing/2014/main" val="2045044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Инвалиды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8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кроме учтенных в </a:t>
                      </a:r>
                      <a:r>
                        <a:rPr lang="ru-RU" sz="1800" u="non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стр. 02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83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Студенты в возрасте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лет и старше, имеющие только справку МСЭ об установлении инвалидности (заключение ПМПК отсутствует)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extLst>
                  <a:ext uri="{0D108BD9-81ED-4DB2-BD59-A6C34878D82A}">
                    <a16:rowId xmlns:a16="http://schemas.microsoft.com/office/drawing/2014/main" val="1882596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Дети-инвалиды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8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кроме учтенных в </a:t>
                      </a:r>
                      <a:r>
                        <a:rPr lang="ru-RU" sz="1800" u="non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стр. 03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83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Студенты в возрасте до 18 лет, имеющие только справку МСЭ об установлении инвалидности (заключение ПМПК отсутствует)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0" marB="0" anchor="ctr"/>
                </a:tc>
                <a:extLst>
                  <a:ext uri="{0D108BD9-81ED-4DB2-BD59-A6C34878D82A}">
                    <a16:rowId xmlns:a16="http://schemas.microsoft.com/office/drawing/2014/main" val="107488262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79867" y="4570806"/>
            <a:ext cx="11228427" cy="2062103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АНАЛОГИЧНО ЗАПОЛНЯЮТСЯ:</a:t>
            </a:r>
          </a:p>
          <a:p>
            <a:pPr lvl="0"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СТРОКИ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Из общей численности обучаются по адаптированным образовательным программам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СТРОКИ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них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(из строк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07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11)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обучаются в отдельных группах для обучающихся с ограниченными возможностями здоровья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2.1.4 графы 14-18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(Численность обученных по программам профессионального обучения в пределах освоения образовательных программ СПО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361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5686" y="650301"/>
            <a:ext cx="11242610" cy="707886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Заполнение п.2.7 </a:t>
            </a:r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(Численность студентов, прием и выпуск по категориям льготного обеспечения очной формы обучения):</a:t>
            </a:r>
            <a:endParaRPr lang="ru-RU" sz="2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1786" y="1476760"/>
            <a:ext cx="11228427" cy="1477328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строках 05, 06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обязательном порядке учитываются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студенты-инвалиды, обучающиеся за счет бюджетных ассигнований, поскольку они получают социальную стипендию и другие формы материальной поддержки в образовательной организации.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Студенты-инвалиды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обучающиеся на платной основе, не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учитываются в п.2.7,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если они не пользуются никакими льготами в образовательной организации.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276805"/>
              </p:ext>
            </p:extLst>
          </p:nvPr>
        </p:nvGraphicFramePr>
        <p:xfrm>
          <a:off x="481786" y="3166341"/>
          <a:ext cx="11226510" cy="2913698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165511">
                  <a:extLst>
                    <a:ext uri="{9D8B030D-6E8A-4147-A177-3AD203B41FA5}">
                      <a16:colId xmlns:a16="http://schemas.microsoft.com/office/drawing/2014/main" val="2780880"/>
                    </a:ext>
                  </a:extLst>
                </a:gridCol>
                <a:gridCol w="666921">
                  <a:extLst>
                    <a:ext uri="{9D8B030D-6E8A-4147-A177-3AD203B41FA5}">
                      <a16:colId xmlns:a16="http://schemas.microsoft.com/office/drawing/2014/main" val="2974527893"/>
                    </a:ext>
                  </a:extLst>
                </a:gridCol>
                <a:gridCol w="7394078">
                  <a:extLst>
                    <a:ext uri="{9D8B030D-6E8A-4147-A177-3AD203B41FA5}">
                      <a16:colId xmlns:a16="http://schemas.microsoft.com/office/drawing/2014/main" val="194315303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Инвалиды 1 и 2 групп, инвалиды с детства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endParaRPr lang="ru-RU" sz="18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Инвалиды </a:t>
                      </a: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и 2 групп </a:t>
                      </a: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(лица в возрасте 18 лет и старше, </a:t>
                      </a:r>
                      <a:r>
                        <a:rPr lang="ru-RU" sz="18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имеющие 1 или 2 группу инвалидности, независимо </a:t>
                      </a: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того, в каком возрасте </a:t>
                      </a:r>
                      <a:r>
                        <a:rPr lang="ru-RU" sz="18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 </a:t>
                      </a: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была </a:t>
                      </a:r>
                      <a:r>
                        <a:rPr lang="ru-RU" sz="18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установлена первичная </a:t>
                      </a: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инвалидность);</a:t>
                      </a:r>
                    </a:p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Инвалиды </a:t>
                      </a: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</a:t>
                      </a:r>
                      <a:r>
                        <a:rPr lang="ru-RU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детства:</a:t>
                      </a:r>
                    </a:p>
                    <a:p>
                      <a:pPr marL="742950" marR="0" lvl="1" indent="-2857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дети-инвалиды (до 18 лет);</a:t>
                      </a:r>
                      <a:endParaRPr lang="ru-RU" sz="1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лица </a:t>
                      </a: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возрасте 18 лет и старше, имеющие 1, 2 или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группу инвалидности, которым первичная инвалидность была установлена в возрасте до 18 </a:t>
                      </a:r>
                      <a:r>
                        <a:rPr lang="ru-RU" sz="18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лет. 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2735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indent="1397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 </a:t>
                      </a: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(из </a:t>
                      </a:r>
                      <a:r>
                        <a:rPr lang="ru-RU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стр. 05</a:t>
                      </a: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дети-инвалиды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Дети-инвалиды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(до 18 лет), </a:t>
                      </a:r>
                      <a:r>
                        <a:rPr lang="ru-RU" sz="18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учтённые в </a:t>
                      </a:r>
                      <a:r>
                        <a:rPr lang="ru-RU" sz="1800" u="non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строке </a:t>
                      </a:r>
                      <a:r>
                        <a:rPr lang="ru-RU" sz="1800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</a:t>
                      </a:r>
                      <a:endParaRPr lang="ru-RU" sz="1800" u="non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591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42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4833" y="151649"/>
            <a:ext cx="1098233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04833" y="863583"/>
            <a:ext cx="10893948" cy="1481572"/>
            <a:chOff x="604833" y="785772"/>
            <a:chExt cx="10893948" cy="148157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093304" y="1504974"/>
              <a:ext cx="6995654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в общей численности работников </a:t>
              </a:r>
              <a:r>
                <a:rPr lang="ru-RU" sz="160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ПОО.</a:t>
              </a:r>
              <a:endParaRPr lang="ru-RU" sz="1400" spc="-3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04833" y="785772"/>
              <a:ext cx="6239095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9422" y="1117627"/>
              <a:ext cx="7074947" cy="798779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РАБОТНИКОВ, имеющих сертификат и/или свидетельство эксперта «</a:t>
              </a:r>
              <a:r>
                <a:rPr lang="ru-RU" sz="20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Ворлдскиллс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».</a:t>
              </a:r>
              <a:endPara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275901" y="1290770"/>
              <a:ext cx="2222880" cy="646331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П.3.1 </a:t>
              </a:r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«СПО-1» </a:t>
              </a:r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Справка </a:t>
              </a: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9.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Штриховая стрелка вправо 8"/>
            <p:cNvSpPr/>
            <p:nvPr/>
          </p:nvSpPr>
          <p:spPr>
            <a:xfrm>
              <a:off x="8241672" y="1117627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04833" y="3143810"/>
            <a:ext cx="10893948" cy="2209292"/>
            <a:chOff x="604833" y="3523419"/>
            <a:chExt cx="10893948" cy="2209292"/>
          </a:xfrm>
        </p:grpSpPr>
        <p:sp>
          <p:nvSpPr>
            <p:cNvPr id="24" name="TextBox 23"/>
            <p:cNvSpPr txBox="1"/>
            <p:nvPr/>
          </p:nvSpPr>
          <p:spPr>
            <a:xfrm>
              <a:off x="8776252" y="3855274"/>
              <a:ext cx="2722529" cy="1877437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П.3.1 строки 07, 12 графы 3, 4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– </a:t>
              </a:r>
              <a:r>
                <a:rPr lang="ru-RU" dirty="0">
                  <a:latin typeface="Arial" panose="020B0604020202020204" pitchFamily="34" charset="0"/>
                  <a:cs typeface="Arial" panose="020B0604020202020204" pitchFamily="34" charset="0"/>
                </a:rPr>
                <a:t>штатные сотрудники;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П.3.3.1 строки 04, 05 графы 3, 4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– </a:t>
              </a:r>
              <a:r>
                <a:rPr lang="ru-RU" spc="-10" dirty="0">
                  <a:latin typeface="Arial" panose="020B0604020202020204" pitchFamily="34" charset="0"/>
                  <a:cs typeface="Arial" panose="020B0604020202020204" pitchFamily="34" charset="0"/>
                </a:rPr>
                <a:t>внешние </a:t>
              </a:r>
              <a:r>
                <a:rPr lang="ru-RU" spc="-1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совместители.</a:t>
              </a:r>
              <a:endParaRPr lang="ru-RU" b="1" spc="-1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093304" y="4925413"/>
              <a:ext cx="6689035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just"/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в общей численности преподавателей и мастеров производственного обучения </a:t>
              </a:r>
              <a:r>
                <a:rPr lang="ru-RU" sz="160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ПОО.</a:t>
              </a:r>
              <a:endParaRPr lang="ru-RU" sz="1600" spc="-3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04833" y="3523419"/>
              <a:ext cx="6239095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Показатели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809423" y="3855274"/>
              <a:ext cx="6721800" cy="1297798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ПРЕПОДАВАТЕЛЕЙ И МАСТЕРОВ ПРОИЗВОДСТВЕННОГО ОБУЧЕНИЯ:</a:t>
              </a:r>
              <a:endPara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ru-RU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Всего  /  отдельно  </a:t>
              </a:r>
              <a:r>
                <a:rPr lang="ru-RU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штатных;</a:t>
              </a:r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имеющих высшее </a:t>
              </a:r>
              <a:r>
                <a:rPr lang="ru-RU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образование.</a:t>
              </a:r>
              <a:endParaRPr lang="ru-RU" spc="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Штриховая стрелка вправо 24"/>
            <p:cNvSpPr/>
            <p:nvPr/>
          </p:nvSpPr>
          <p:spPr>
            <a:xfrm>
              <a:off x="7691568" y="3964389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82234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57200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144302" y="3589135"/>
            <a:ext cx="6466020" cy="2905410"/>
          </a:xfrm>
          <a:prstGeom prst="rect">
            <a:avLst/>
          </a:prstGeom>
          <a:solidFill>
            <a:schemeClr val="bg1"/>
          </a:solidFill>
          <a:ln w="50800" cmpd="dbl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штатные, прошедшие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повышения </a:t>
            </a:r>
            <a:r>
              <a:rPr lang="ru-RU" b="1" spc="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квалификации </a:t>
            </a:r>
            <a:r>
              <a:rPr lang="ru-RU" b="1" spc="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и(или</a:t>
            </a:r>
            <a:r>
              <a:rPr lang="ru-RU" b="1" spc="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профессиональной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переподготовки </a:t>
            </a:r>
            <a:r>
              <a:rPr lang="ru-RU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предыдущий учебный год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вопросам получения среднего профессионального образования инвалидами и лицами с ОВЗ;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использованию информационных и коммуникационных технологий;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форме стажировки в профильных организациях и предприятиях</a:t>
            </a:r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700" spc="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80515" y="2824701"/>
            <a:ext cx="6466020" cy="941472"/>
          </a:xfrm>
          <a:prstGeom prst="rect">
            <a:avLst/>
          </a:prstGeom>
          <a:solidFill>
            <a:schemeClr val="bg1"/>
          </a:solidFill>
          <a:ln w="50800" cmpd="dbl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штатные, имеющие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педагогический стаж работы не менее 10 лет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pc="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16728" y="1953886"/>
            <a:ext cx="6466020" cy="1176940"/>
          </a:xfrm>
          <a:prstGeom prst="rect">
            <a:avLst/>
          </a:prstGeom>
          <a:solidFill>
            <a:schemeClr val="bg1"/>
          </a:solidFill>
          <a:ln w="50800" cmpd="dbl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числа действующих работников профильных предприятий и организаций, работающих по совместительству в образовательной организации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pc="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61329" y="916232"/>
            <a:ext cx="3119212" cy="1261884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П.3.7.1 строки 07,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штатные сотрудники;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П.3.7.2 строки 02,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03 </a:t>
            </a:r>
            <a:r>
              <a:rPr lang="ru-RU" sz="2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pc="-10" dirty="0">
                <a:latin typeface="Arial" panose="020B0604020202020204" pitchFamily="34" charset="0"/>
                <a:cs typeface="Arial" panose="020B0604020202020204" pitchFamily="34" charset="0"/>
              </a:rPr>
              <a:t>внешние </a:t>
            </a:r>
            <a:r>
              <a:rPr lang="ru-RU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совместители.</a:t>
            </a:r>
            <a:endParaRPr lang="ru-RU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7200" y="584377"/>
            <a:ext cx="6239095" cy="798779"/>
          </a:xfrm>
          <a:prstGeom prst="rect">
            <a:avLst/>
          </a:prstGeom>
          <a:ln w="158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Показатели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61790" y="916232"/>
            <a:ext cx="6466020" cy="1297798"/>
          </a:xfrm>
          <a:prstGeom prst="rect">
            <a:avLst/>
          </a:prstGeom>
          <a:solidFill>
            <a:schemeClr val="bg1"/>
          </a:solidFill>
          <a:ln w="50800" cmpd="dbl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ЧИСЛЕННОСТЬ ПРЕПОДАВАТЕЛЕЙ И МАСТЕРОВ ПРОИЗВОДСТВЕННОГО ОБУЧЕНИЯ: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возрастной категории моложе 40 лет;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штатным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средний возраст;</a:t>
            </a:r>
            <a:endParaRPr lang="ru-RU" spc="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Штриховая стрелка вправо 24"/>
          <p:cNvSpPr/>
          <p:nvPr/>
        </p:nvSpPr>
        <p:spPr>
          <a:xfrm>
            <a:off x="7446535" y="1201980"/>
            <a:ext cx="916642" cy="71561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триховая стрелка вправо 17"/>
          <p:cNvSpPr/>
          <p:nvPr/>
        </p:nvSpPr>
        <p:spPr>
          <a:xfrm>
            <a:off x="7535316" y="2146752"/>
            <a:ext cx="827860" cy="71561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триховая стрелка вправо 18"/>
          <p:cNvSpPr/>
          <p:nvPr/>
        </p:nvSpPr>
        <p:spPr>
          <a:xfrm>
            <a:off x="7610322" y="2996430"/>
            <a:ext cx="752854" cy="71561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8461329" y="2310038"/>
            <a:ext cx="3119212" cy="400110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П.3.3.1 строки 20 – 31.</a:t>
            </a:r>
            <a:endParaRPr lang="ru-RU" sz="2000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461329" y="3154184"/>
            <a:ext cx="3119212" cy="400110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П.3.2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строки 07,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Штриховая стрелка вправо 29"/>
          <p:cNvSpPr/>
          <p:nvPr/>
        </p:nvSpPr>
        <p:spPr>
          <a:xfrm>
            <a:off x="7717903" y="4488458"/>
            <a:ext cx="645274" cy="71561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8461329" y="3940925"/>
            <a:ext cx="3119212" cy="2369880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П.3.4 графы 10 – 16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Обучение, проходившее в предыдущем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уч.году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по именному образовательному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чеку, учитывается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даже если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дату подготовки отчёта (01 октября)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обучение ещё не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завершено в полном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объёме (пройдены не все блоки).</a:t>
            </a:r>
            <a:endParaRPr lang="ru-RU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17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5686" y="650301"/>
            <a:ext cx="11242610" cy="400110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Заполнение п. 3.1 графа 17</a:t>
            </a:r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(Численность </a:t>
            </a:r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работников в пересчете на полную </a:t>
            </a:r>
            <a:r>
              <a:rPr lang="ru-RU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занятость) </a:t>
            </a:r>
            <a:endParaRPr lang="ru-RU" sz="2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777" y="1168984"/>
            <a:ext cx="11228427" cy="4201150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Заполняется исходя из принципа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«полностью занят» / «не полностью занят»: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работник работает на полную ставку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 он учитывается как одна единица (т.е. полностью занят);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работник имеет нагрузку свыше одной ставки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 он учитывается как одна единица (т.е. полностью занят);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работник имеет нагрузку менее ставки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 он учитывается как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соответствующая доля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 занимаемой ставки (т.е. не полностью занят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), в частности,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 принят на работу на неполное рабочее время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 пересчет на полную занятость осуществляется как отношение нагрузки (в часах) в учебном году, которую имеет работник, к законодательно установленным рабочим часам, которые штатный сотрудник должен отработать в течение учебного года.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Таким образом,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значения в графе 17 меньше или равны значениям в графе 3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(всего количество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человек).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8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8594" y="650301"/>
            <a:ext cx="11242610" cy="400110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Заполнение п. 3.6 графы 3, 4, 5 </a:t>
            </a:r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(Движение </a:t>
            </a:r>
            <a:r>
              <a:rPr lang="ru-RU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работников)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595" y="2326058"/>
            <a:ext cx="11228427" cy="3416320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Графы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3, 4, 5 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заполняются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по ставкам, а не по количеству работников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графа 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– надо указать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всего число ставок по штату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(в случае отсутствия в организации штатного расписания педагогических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работников,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расчет количества ставок педагогических работников определяется путем деления количества часов по учебному плану на норму часов педагогической работы за ставку для данных работников);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графа 4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– 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надо указать 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всего число фактически занятых ставок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включая по основному месту работы (в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по внутреннему совмещению/совместительству), по внешнему совместительству и по договорам гражданско-правового характера (ГПХ);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графа 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– надо указать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число фактически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занятых ставок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работниками списочного состава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(т.е. 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без внешних совместителей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п.3.3.1, и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без договоров ГПХ с внештатными работниками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п.3.3.2). Для этого из числа фактически занятых ставок, указанных в графе 4, надо вычесть ставки по внешним совместителям (п.3.3.1) и ставки (часы) по договорам ГПХ (п.3.3.2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249702"/>
              </p:ext>
            </p:extLst>
          </p:nvPr>
        </p:nvGraphicFramePr>
        <p:xfrm>
          <a:off x="458594" y="1247989"/>
          <a:ext cx="8466746" cy="88049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122272">
                  <a:extLst>
                    <a:ext uri="{9D8B030D-6E8A-4147-A177-3AD203B41FA5}">
                      <a16:colId xmlns:a16="http://schemas.microsoft.com/office/drawing/2014/main" val="4102691163"/>
                    </a:ext>
                  </a:extLst>
                </a:gridCol>
                <a:gridCol w="1663143">
                  <a:extLst>
                    <a:ext uri="{9D8B030D-6E8A-4147-A177-3AD203B41FA5}">
                      <a16:colId xmlns:a16="http://schemas.microsoft.com/office/drawing/2014/main" val="295382127"/>
                    </a:ext>
                  </a:extLst>
                </a:gridCol>
                <a:gridCol w="4681331">
                  <a:extLst>
                    <a:ext uri="{9D8B030D-6E8A-4147-A177-3AD203B41FA5}">
                      <a16:colId xmlns:a16="http://schemas.microsoft.com/office/drawing/2014/main" val="336650808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ставок по штату, единиц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занято, единиц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6707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работниками списочного состава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771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561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3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37322" y="641717"/>
            <a:ext cx="11229823" cy="928466"/>
          </a:xfrm>
          <a:prstGeom prst="downArrowCallout">
            <a:avLst/>
          </a:prstGeom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Разделы СПО-1, в которых чаще всего допускаются ошибки, </a:t>
            </a:r>
          </a:p>
          <a:p>
            <a:pPr algn="ctr"/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выявляемые  программными средствами контроля:</a:t>
            </a:r>
            <a:endParaRPr lang="ru-RU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344534"/>
              </p:ext>
            </p:extLst>
          </p:nvPr>
        </p:nvGraphicFramePr>
        <p:xfrm>
          <a:off x="437322" y="1570183"/>
          <a:ext cx="11229823" cy="4869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5661">
                  <a:extLst>
                    <a:ext uri="{9D8B030D-6E8A-4147-A177-3AD203B41FA5}">
                      <a16:colId xmlns:a16="http://schemas.microsoft.com/office/drawing/2014/main" val="3663250010"/>
                    </a:ext>
                  </a:extLst>
                </a:gridCol>
                <a:gridCol w="9284162">
                  <a:extLst>
                    <a:ext uri="{9D8B030D-6E8A-4147-A177-3AD203B41FA5}">
                      <a16:colId xmlns:a16="http://schemas.microsoft.com/office/drawing/2014/main" val="5994139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Раздел СПО-1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Ошибки</a:t>
                      </a:r>
                      <a:r>
                        <a:rPr lang="ru-RU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Комментарий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6323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П.1.2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Неверно подсчитано число реализуемых образовательных программ (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3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Неверно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подсчитана численность обучающихся (всего на всех формах обучения) (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5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сетевой форме реализации образовательных программ (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графы 6 – 12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не учтены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образовательные программы, реализуемые с применением практико-ориентированной (дуальной) модели, и/или численность обучающихся на них студентов;</a:t>
                      </a:r>
                      <a:endParaRPr lang="ru-RU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600" u="none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Указано</a:t>
                      </a:r>
                      <a:r>
                        <a:rPr lang="ru-RU" sz="1600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число программ, реализуемых с использованием сетевой формы (</a:t>
                      </a:r>
                      <a:r>
                        <a:rPr lang="ru-RU" sz="16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6</a:t>
                      </a:r>
                      <a:r>
                        <a:rPr lang="ru-RU" sz="1600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но </a:t>
                      </a:r>
                      <a:r>
                        <a:rPr lang="ru-RU" sz="1600" spc="-2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ru-RU" sz="1600" u="sng" spc="-2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</a:t>
                      </a:r>
                      <a:r>
                        <a:rPr lang="ru-RU" sz="1600" u="sng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указаны</a:t>
                      </a:r>
                      <a:r>
                        <a:rPr lang="ru-RU" sz="1600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численность </a:t>
                      </a:r>
                      <a:r>
                        <a:rPr lang="ru-RU" sz="1600" spc="-2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обучающихся на данных программах (</a:t>
                      </a:r>
                      <a:r>
                        <a:rPr lang="ru-RU" sz="1600" spc="-2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</a:t>
                      </a:r>
                      <a:r>
                        <a:rPr lang="ru-RU" sz="16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1600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и/или общее число заключенных договоров с организациями </a:t>
                      </a:r>
                      <a:r>
                        <a:rPr lang="ru-RU" sz="1600" spc="-2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реализацию данных программ (</a:t>
                      </a:r>
                      <a:r>
                        <a:rPr lang="ru-RU" sz="16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9</a:t>
                      </a:r>
                      <a:r>
                        <a:rPr lang="ru-RU" sz="1600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и/или число организаций, с которыми заключены договоры на реализацию данных программ (</a:t>
                      </a:r>
                      <a:r>
                        <a:rPr lang="ru-RU" sz="16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11</a:t>
                      </a:r>
                      <a:r>
                        <a:rPr lang="ru-RU" sz="1600" spc="-2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Указано число программ, реализуемых с применением электронного обучения (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13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но не указана численность обучающихся на данных программах (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14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 (</a:t>
                      </a:r>
                      <a:r>
                        <a:rPr lang="ru-RU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 наоборот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Указано число программ, реализуемых с применением дистанционных образовательных технологий (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16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но не указана численность обучающихся на данных программах (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графа 17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</a:t>
                      </a:r>
                      <a:r>
                        <a:rPr lang="ru-RU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 наоборот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8991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П.2.1.2 графа 53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Лица с ОВЗ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инвалиды, обучающиеся за счёт бюджета Самарской области (не расписываются по курсам, но указываются в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блоке «Итого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студентов на всех курсах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»).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146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П.2.1.2 графа 57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П.2.1.3 графа 18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П.2.3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студентов, заключивших </a:t>
                      </a: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договоры о целевом обучении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Несоответствие между данными в таблицах.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6172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56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4833" y="151649"/>
            <a:ext cx="1098233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297380584"/>
              </p:ext>
            </p:extLst>
          </p:nvPr>
        </p:nvGraphicFramePr>
        <p:xfrm>
          <a:off x="604833" y="944931"/>
          <a:ext cx="10982334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4833" y="531728"/>
            <a:ext cx="10982334" cy="4001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форме ФСН № СПО-1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(утверждены приказом Росстата 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19.09.2022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645):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95230650"/>
              </p:ext>
            </p:extLst>
          </p:nvPr>
        </p:nvGraphicFramePr>
        <p:xfrm>
          <a:off x="604833" y="2782787"/>
          <a:ext cx="10982334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680630677"/>
              </p:ext>
            </p:extLst>
          </p:nvPr>
        </p:nvGraphicFramePr>
        <p:xfrm>
          <a:off x="604833" y="5084318"/>
          <a:ext cx="10982334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81663273"/>
              </p:ext>
            </p:extLst>
          </p:nvPr>
        </p:nvGraphicFramePr>
        <p:xfrm>
          <a:off x="604833" y="3789647"/>
          <a:ext cx="10982334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43286" y="5824991"/>
            <a:ext cx="10665069" cy="795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приводятся по состоянию на </a:t>
            </a:r>
            <a:r>
              <a:rPr lang="ru-RU" sz="1400" b="1" spc="-1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01.10.2022</a:t>
            </a:r>
            <a:r>
              <a:rPr lang="ru-RU" sz="1400" spc="-1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исключением </a:t>
            </a:r>
            <a:r>
              <a:rPr lang="ru-RU" sz="1400" b="1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особо оговоренных </a:t>
            </a:r>
            <a:r>
              <a:rPr lang="ru-RU" sz="1400" b="1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случаев,</a:t>
            </a:r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частности:</a:t>
            </a:r>
            <a:endParaRPr lang="ru-RU" sz="1400" spc="-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прием, выпуск, </a:t>
            </a:r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приём </a:t>
            </a:r>
            <a:r>
              <a:rPr lang="ru-RU" sz="14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работу - включают </a:t>
            </a:r>
            <a:r>
              <a:rPr lang="ru-RU" sz="14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за период </a:t>
            </a:r>
            <a:r>
              <a:rPr lang="ru-RU" sz="1400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spc="-1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01.10.2021 по 30.09.2022</a:t>
            </a:r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ожидаемый </a:t>
            </a:r>
            <a:r>
              <a:rPr lang="ru-RU" sz="14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выпуск показывается за период </a:t>
            </a:r>
            <a:r>
              <a:rPr lang="ru-RU" sz="1400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spc="-1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01.10.2022 </a:t>
            </a:r>
            <a:r>
              <a:rPr lang="ru-RU" sz="1400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spc="-1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30.09.2023 </a:t>
            </a:r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u="sng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кроме графы 28 </a:t>
            </a:r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прошли промежуточную аттестацию с использованием механизма </a:t>
            </a:r>
            <a:r>
              <a:rPr lang="ru-RU" sz="14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демонстрационного </a:t>
            </a:r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экзамена – показывается за </a:t>
            </a:r>
            <a:r>
              <a:rPr lang="ru-RU" sz="14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 </a:t>
            </a:r>
            <a:r>
              <a:rPr lang="ru-RU" sz="1400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01.10.2021 по 30.09.2022</a:t>
            </a:r>
            <a:r>
              <a:rPr lang="ru-RU" sz="1400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z="1400" spc="-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90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396034"/>
              </p:ext>
            </p:extLst>
          </p:nvPr>
        </p:nvGraphicFramePr>
        <p:xfrm>
          <a:off x="437322" y="680025"/>
          <a:ext cx="11270974" cy="5707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180">
                  <a:extLst>
                    <a:ext uri="{9D8B030D-6E8A-4147-A177-3AD203B41FA5}">
                      <a16:colId xmlns:a16="http://schemas.microsoft.com/office/drawing/2014/main" val="37410665"/>
                    </a:ext>
                  </a:extLst>
                </a:gridCol>
                <a:gridCol w="9238794">
                  <a:extLst>
                    <a:ext uri="{9D8B030D-6E8A-4147-A177-3AD203B41FA5}">
                      <a16:colId xmlns:a16="http://schemas.microsoft.com/office/drawing/2014/main" val="166515509"/>
                    </a:ext>
                  </a:extLst>
                </a:gridCol>
              </a:tblGrid>
              <a:tr h="108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Раздел СПО-1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Комментарий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862555938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П.2.1.3 графа 28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ожидаемого выпуска прошли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период с 01.10.2021 по 30.09.2022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промежуточную аттестацию с использованием механизма демонстрационного экзамена.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4293165533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П.2.5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Обучение лиц с ограниченными возможностями здоровья и инвалидов (см. дополнительные разъяснения по заполнению).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3598052642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П.2.6 строки 14 - 17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студентов очной формы обучения, получающих другие (кроме стипендий) формы материальной поддержки через образовательную организацию (пособия, материальная помощь и т.д.): дети-сироты, лица с ОВЗ, инвалиды, малоимущие и т.п.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3721450820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П.2.7 строки 05, 06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студентов, прием и выпуск по категориям льготного обеспечения очной формы обучения (см. дополнительные разъяснения по заполнению).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1277189078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графа 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П.3.3.1 графа 15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работников в пересчете на полную занятость (см. дополнительные разъяснения по заполнению).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1535421962"/>
                  </a:ext>
                </a:extLst>
              </a:tr>
              <a:tr h="6527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строки 23, 24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П.3.3.1 строки 16, 17 – по аналогии)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07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преподаватели распределяются по программам подготовки КРС (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23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и ССЗ (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24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Если из </a:t>
                      </a:r>
                      <a:r>
                        <a:rPr lang="ru-RU" sz="16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07 </a:t>
                      </a:r>
                      <a:r>
                        <a:rPr lang="ru-RU" sz="1600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 преподаватели распределены по программам подготовки КРС и ССЗ, то </a:t>
                      </a:r>
                      <a:r>
                        <a:rPr lang="ru-RU" sz="1600" u="sng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каждой графе</a:t>
                      </a:r>
                      <a:r>
                        <a:rPr lang="ru-RU" sz="1600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значение в </a:t>
                      </a:r>
                      <a:r>
                        <a:rPr lang="ru-RU" sz="16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строке 07 </a:t>
                      </a:r>
                      <a:r>
                        <a:rPr lang="ru-RU" sz="1600" spc="-2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равно сумме соответствующих значений в </a:t>
                      </a:r>
                      <a:r>
                        <a:rPr lang="ru-RU" sz="16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строках 23, 24</a:t>
                      </a:r>
                      <a:r>
                        <a:rPr lang="ru-RU" sz="1600" spc="-2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spc="-20" baseline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715874799"/>
                  </a:ext>
                </a:extLst>
              </a:tr>
              <a:tr h="6527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строки 25, 26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П.3.3.1 строки 18, 19 – по аналогии)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12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мастера производственного обучения распределяются по программам подготовки КРС (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25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и ССЗ (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 26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Если из 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12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 мастера производственного обучения распределены по программам подготовки КРС и ССЗ, то </a:t>
                      </a:r>
                      <a:r>
                        <a:rPr lang="ru-RU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каждой графе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значение в 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строке 12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равно сумме значений в 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строках 25, 26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510014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78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024087"/>
              </p:ext>
            </p:extLst>
          </p:nvPr>
        </p:nvGraphicFramePr>
        <p:xfrm>
          <a:off x="437322" y="680025"/>
          <a:ext cx="11270974" cy="4174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180">
                  <a:extLst>
                    <a:ext uri="{9D8B030D-6E8A-4147-A177-3AD203B41FA5}">
                      <a16:colId xmlns:a16="http://schemas.microsoft.com/office/drawing/2014/main" val="37410665"/>
                    </a:ext>
                  </a:extLst>
                </a:gridCol>
                <a:gridCol w="9238794">
                  <a:extLst>
                    <a:ext uri="{9D8B030D-6E8A-4147-A177-3AD203B41FA5}">
                      <a16:colId xmlns:a16="http://schemas.microsoft.com/office/drawing/2014/main" val="166515509"/>
                    </a:ext>
                  </a:extLst>
                </a:gridCol>
              </a:tblGrid>
              <a:tr h="108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Раздел СПО-1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Комментарий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862555938"/>
                  </a:ext>
                </a:extLst>
              </a:tr>
              <a:tr h="326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Справка 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работников, имеющих сертификат эксперта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Ворлдскиллс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и/или свидетельство Союза "Молодые профессионалы" с правом на участие в оценке демонстрационного экзамена по стандартам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Ворлдскиллс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2378077794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П.3.3.1 </a:t>
                      </a:r>
                      <a:endParaRPr lang="ru-RU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строки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20 - 31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общей численности преподавателей (мастеров производственного обучения) - работники предприятий и организаций (за исключением образовательных организаций), в том числе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реального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сектора экономики, осуществляющих преподавательскую деятельность на условиях внешнего совместительства.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2251206889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П.3.4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Сведения о повышении квалификации и (или) профессиональной переподготовке персонала. </a:t>
                      </a:r>
                      <a:r>
                        <a:rPr lang="ru-RU" sz="16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Обратить внимание на качество заполнения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1633791418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П.3.6 графы 3, 4, 5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Заполняются по ставкам, а не по количеству работников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см. дополнительные разъяснения по заполнению).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2025592068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П.3.7.1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Суммарное количество женщин </a:t>
                      </a:r>
                      <a:r>
                        <a:rPr lang="ru-RU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каждой строке</a:t>
                      </a:r>
                      <a:r>
                        <a:rPr lang="ru-RU" sz="16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должно совпадать с соответствующими значениями количества женщин в 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п.3.1 графа 16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2704798255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П.3.7.2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Суммарное количество женщин </a:t>
                      </a:r>
                      <a:r>
                        <a:rPr lang="ru-RU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каждой строке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должно совпадать с соответствующими значениями количества женщин в 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п.3.3.1 графа 14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/>
                </a:tc>
                <a:extLst>
                  <a:ext uri="{0D108BD9-81ED-4DB2-BD59-A6C34878D82A}">
                    <a16:rowId xmlns:a16="http://schemas.microsoft.com/office/drawing/2014/main" val="393705341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37322" y="5003067"/>
            <a:ext cx="11270974" cy="907941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ПРОВЕРКА ФОРМУЛЫ ДВИЖЕНИЯ СТУДЕНТОВ </a:t>
            </a:r>
            <a:r>
              <a:rPr lang="ru-RU" sz="16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разрезе по программам подготовки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(ССЗ и КРС) </a:t>
            </a:r>
            <a:r>
              <a:rPr lang="ru-RU" sz="16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1600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базам </a:t>
            </a:r>
            <a:r>
              <a:rPr lang="ru-RU" sz="16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образования 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(основное общее и среднее общее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(Было на 01.10.2021)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(Приём)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(Выпуск)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(Прибыло)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(Выбыло)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(Численность на 01.10.2022)</a:t>
            </a:r>
          </a:p>
        </p:txBody>
      </p:sp>
    </p:spTree>
    <p:extLst>
      <p:ext uri="{BB962C8B-B14F-4D97-AF65-F5344CB8AC3E}">
        <p14:creationId xmlns:p14="http://schemas.microsoft.com/office/powerpoint/2010/main" val="42719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Горизонтальный свиток 18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4000" y="150079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37322" y="509638"/>
            <a:ext cx="4383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РАБОТЫ: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564717" y="842829"/>
            <a:ext cx="11136859" cy="787967"/>
            <a:chOff x="564717" y="921844"/>
            <a:chExt cx="11136859" cy="78796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64717" y="1009058"/>
              <a:ext cx="481263" cy="5173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700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1</a:t>
              </a:r>
              <a:endPara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277632" y="921844"/>
              <a:ext cx="7669747" cy="738664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85800"/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Заполнение профессиональной образовательной организацией (ПОО) формы отчёта в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личном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кабинете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организации на </a:t>
              </a:r>
              <a:r>
                <a:rPr lang="ru-RU" sz="1400" u="sng" dirty="0" smtClean="0"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</a:t>
              </a:r>
              <a:r>
                <a:rPr lang="ru-RU" sz="1400" u="sng" dirty="0"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://</a:t>
              </a:r>
              <a:r>
                <a:rPr lang="ru-RU" sz="1400" u="sng" dirty="0" smtClean="0"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stat.ficto.ru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проверка отчёта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на наличие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ошибок в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протоколах жёсткого и нежёсткого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контроля, устранение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выявленных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ошибок. </a:t>
              </a:r>
              <a:endPara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631724" y="1016600"/>
              <a:ext cx="2069852" cy="6932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 учётом Графика проверки отчёта </a:t>
              </a:r>
            </a:p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(см. п.2)</a:t>
              </a:r>
              <a:endPara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2" name="Соединительная линия уступом 31"/>
            <p:cNvCxnSpPr/>
            <p:nvPr/>
          </p:nvCxnSpPr>
          <p:spPr>
            <a:xfrm rot="5400000" flipH="1" flipV="1">
              <a:off x="5192364" y="-2955450"/>
              <a:ext cx="86930" cy="8805225"/>
            </a:xfrm>
            <a:prstGeom prst="bentConnector4">
              <a:avLst>
                <a:gd name="adj1" fmla="val -222519"/>
                <a:gd name="adj2" fmla="val 93404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11"/>
          <p:cNvGrpSpPr/>
          <p:nvPr/>
        </p:nvGrpSpPr>
        <p:grpSpPr>
          <a:xfrm>
            <a:off x="564717" y="1767579"/>
            <a:ext cx="11098290" cy="2362185"/>
            <a:chOff x="546686" y="2006904"/>
            <a:chExt cx="11098290" cy="236218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546686" y="2345303"/>
              <a:ext cx="481263" cy="5173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700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2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208927" y="2006904"/>
              <a:ext cx="7663733" cy="2362185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85800"/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ПЕРВИЧНАЯ ПРОВЕРКА заполненного отчёта (</a:t>
              </a:r>
              <a:r>
                <a:rPr lang="ru-RU" sz="1400" i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черновик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):</a:t>
              </a:r>
            </a:p>
            <a:p>
              <a:pPr marL="285750" indent="-285750" algn="just" defTabSz="685800">
                <a:buFontTx/>
                <a:buChar char="-"/>
              </a:pP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Территориальным управлением </a:t>
              </a:r>
              <a:r>
                <a:rPr lang="ru-RU" sz="1400" dirty="0" err="1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МОиН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СО;</a:t>
              </a:r>
            </a:p>
            <a:p>
              <a:pPr marL="285750" indent="-285750" algn="just" defTabSz="685800">
                <a:spcBef>
                  <a:spcPts val="300"/>
                </a:spcBef>
                <a:buFontTx/>
                <a:buChar char="-"/>
              </a:pP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Региональным центром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развития трудовых ресурсов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 в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части данных об обучающихся по договорам о целевом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обучении: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электронном виде (</a:t>
              </a:r>
              <a:r>
                <a:rPr lang="en-US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PDF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</a:t>
              </a:r>
              <a:r>
                <a:rPr lang="en-US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 в соответствии с письмом РЦРТР № 196/237 от 30.09.2022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(ТУ </a:t>
              </a:r>
              <a:r>
                <a:rPr lang="ru-RU" sz="1400" dirty="0" err="1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МОиН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СО);</a:t>
              </a:r>
            </a:p>
            <a:p>
              <a:pPr marL="285750" indent="-285750" algn="just" defTabSz="685800">
                <a:spcBef>
                  <a:spcPts val="300"/>
                </a:spcBef>
                <a:buFontTx/>
                <a:buChar char="-"/>
              </a:pP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ЦПО Самарской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области: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400" dirty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электронном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виде (</a:t>
              </a:r>
              <a:r>
                <a:rPr lang="en-US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PDF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</a:t>
              </a:r>
              <a:r>
                <a:rPr lang="en-US" sz="1400" u="sng" dirty="0" smtClean="0">
                  <a:solidFill>
                    <a:srgbClr val="0070C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  <a:hlinkClick r:id="rId3"/>
                </a:rPr>
                <a:t>slv@cposo.ru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 и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400" dirty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бумажном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виде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(Серокурова Л.В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.); </a:t>
              </a:r>
              <a:r>
                <a:rPr lang="ru-RU" sz="1400" u="sng" dirty="0" smtClean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дополнительно требуется предоставить</a:t>
              </a:r>
              <a:r>
                <a:rPr lang="ru-RU" sz="1400" dirty="0" smtClean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таблицу в </a:t>
              </a:r>
              <a:r>
                <a:rPr lang="en-US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Excel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со сведениями о сотрудниках, учтённых в Справке 9 к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п.3.1 СПО-1; </a:t>
              </a:r>
              <a:endPara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85750" indent="-285750" algn="just" defTabSz="685800">
                <a:spcBef>
                  <a:spcPts val="300"/>
                </a:spcBef>
                <a:buFontTx/>
                <a:buChar char="-"/>
              </a:pPr>
              <a:r>
                <a:rPr lang="ru-RU" sz="1400" dirty="0" err="1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МОиН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СО (Коновалова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Е.О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.): </a:t>
              </a:r>
              <a:r>
                <a:rPr lang="ru-RU" sz="1400" dirty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бумажном виде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</a:p>
            <a:p>
              <a:pPr marL="285750" indent="-285750" algn="just" defTabSz="685800">
                <a:buFontTx/>
                <a:buChar char="-"/>
              </a:pPr>
              <a:endPara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9575125" y="2346202"/>
              <a:ext cx="2069851" cy="71243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сроки согласно утвержденному </a:t>
              </a: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Графику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Соединительная линия уступом 34"/>
            <p:cNvCxnSpPr>
              <a:stCxn id="7" idx="2"/>
            </p:cNvCxnSpPr>
            <p:nvPr/>
          </p:nvCxnSpPr>
          <p:spPr>
            <a:xfrm rot="5400000" flipH="1" flipV="1">
              <a:off x="5088599" y="-1623863"/>
              <a:ext cx="185242" cy="8787805"/>
            </a:xfrm>
            <a:prstGeom prst="bentConnector4">
              <a:avLst>
                <a:gd name="adj1" fmla="val -731667"/>
                <a:gd name="adj2" fmla="val 94146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564717" y="4127527"/>
            <a:ext cx="11097953" cy="738664"/>
            <a:chOff x="547635" y="3851461"/>
            <a:chExt cx="11097953" cy="738664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547635" y="3942657"/>
              <a:ext cx="481263" cy="5173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700" b="1" dirty="0">
                  <a:solidFill>
                    <a:prstClr val="white"/>
                  </a:solidFill>
                  <a:latin typeface="Bahnschrift Light" panose="020B0502040204020203" pitchFamily="34" charset="0"/>
                </a:rPr>
                <a:t>3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226958" y="3851461"/>
              <a:ext cx="7657713" cy="738664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defTabSz="685800"/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Устранение ПОО выявленных ошибок в ходе проверки отчёта, подписание ПОО электронной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версии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отчёта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квалифицированной электронной подписью юридического лица (в личном кабинете </a:t>
              </a:r>
              <a:r>
                <a:rPr lang="ru-RU" sz="1400" u="sng" dirty="0"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http://stat.ficto.ru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).</a:t>
              </a:r>
              <a:endPara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9575736" y="3924790"/>
              <a:ext cx="2069852" cy="58250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 </a:t>
              </a:r>
              <a:r>
                <a:rPr lang="en-US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</a:t>
              </a: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.10.2022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Соединительная линия уступом 36"/>
            <p:cNvCxnSpPr/>
            <p:nvPr/>
          </p:nvCxnSpPr>
          <p:spPr>
            <a:xfrm rot="5400000" flipH="1" flipV="1">
              <a:off x="5034230" y="-46785"/>
              <a:ext cx="295206" cy="8787806"/>
            </a:xfrm>
            <a:prstGeom prst="bentConnector4">
              <a:avLst>
                <a:gd name="adj1" fmla="val -26935"/>
                <a:gd name="adj2" fmla="val 93330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0"/>
          <p:cNvGrpSpPr/>
          <p:nvPr/>
        </p:nvGrpSpPr>
        <p:grpSpPr>
          <a:xfrm>
            <a:off x="564717" y="5108763"/>
            <a:ext cx="11115710" cy="1384995"/>
            <a:chOff x="547298" y="4059800"/>
            <a:chExt cx="11115710" cy="1384995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547298" y="4157496"/>
              <a:ext cx="481263" cy="5173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700" b="1" dirty="0" smtClean="0">
                  <a:solidFill>
                    <a:prstClr val="white"/>
                  </a:solidFill>
                  <a:latin typeface="Bahnschrift Light" panose="020B0502040204020203" pitchFamily="34" charset="0"/>
                </a:rPr>
                <a:t>4</a:t>
              </a:r>
              <a:endPara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1226621" y="4059800"/>
              <a:ext cx="7669747" cy="1384995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just" defTabSz="685800"/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ИТОГОВАЯ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ПРОВЕРКА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отчёта (</a:t>
              </a:r>
              <a:r>
                <a:rPr lang="ru-RU" sz="1400" dirty="0">
                  <a:solidFill>
                    <a:srgbClr val="FF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после </a:t>
              </a:r>
              <a:r>
                <a:rPr lang="ru-RU" sz="1400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подписания ЭЦП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 -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ЦПО Самарской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области:</a:t>
              </a:r>
              <a:endPara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just" defTabSz="685800"/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</a:t>
              </a:r>
              <a:r>
                <a:rPr lang="ru-RU" sz="1400" dirty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бумажном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виде, </a:t>
              </a:r>
              <a:r>
                <a:rPr lang="ru-RU" sz="1400" u="sng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вместе с черновиком отчёта и Листом согласования, в которых были указаны замечания при первичной проверке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(Серокурова Л.В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.);</a:t>
              </a:r>
              <a:endPara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just" defTabSz="685800"/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-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в электронном виде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</a:t>
              </a:r>
              <a:r>
                <a:rPr lang="en-US" sz="1400" u="sng" dirty="0">
                  <a:solidFill>
                    <a:srgbClr val="0070C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slv@cposo.ru</a:t>
              </a:r>
              <a:r>
                <a:rPr lang="en-US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 в формате файла </a:t>
              </a:r>
              <a:r>
                <a:rPr lang="en-US" sz="1400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PDF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выгруженного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из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личного кабинета </a:t>
              </a:r>
              <a:r>
                <a:rPr lang="ru-RU" sz="1400" u="sng" dirty="0"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</a:t>
              </a:r>
              <a:r>
                <a:rPr lang="ru-RU" sz="1400" u="sng" dirty="0" smtClean="0"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stat.ficto.ru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и дополнительно в формате файла </a:t>
              </a:r>
              <a:r>
                <a:rPr lang="en-US" sz="1400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Word</a:t>
              </a:r>
              <a:r>
                <a:rPr lang="ru-RU" sz="1400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</a:t>
              </a:r>
              <a:r>
                <a:rPr lang="en-US" sz="1400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преобразованного из </a:t>
              </a:r>
              <a:r>
                <a:rPr lang="en-US" sz="1400" dirty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PDF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с использованием конвертора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https://convertio.co/ru/document-converter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/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  <a:endPara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9588075" y="4129256"/>
              <a:ext cx="2074933" cy="58477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</a:t>
              </a:r>
              <a:r>
                <a:rPr lang="en-US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</a:t>
              </a: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.10.2022</a:t>
              </a:r>
              <a:r>
                <a:rPr lang="en-US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согласно Графику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5" name="Соединительная линия уступом 54"/>
            <p:cNvCxnSpPr/>
            <p:nvPr/>
          </p:nvCxnSpPr>
          <p:spPr>
            <a:xfrm rot="5400000" flipH="1" flipV="1">
              <a:off x="5009405" y="168917"/>
              <a:ext cx="295206" cy="8787806"/>
            </a:xfrm>
            <a:prstGeom prst="bentConnector4">
              <a:avLst>
                <a:gd name="adj1" fmla="val -251726"/>
                <a:gd name="adj2" fmla="val 93330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3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7322" y="575870"/>
            <a:ext cx="11242610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 предоставления заполненной формы СПО-1 для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76146"/>
              </p:ext>
            </p:extLst>
          </p:nvPr>
        </p:nvGraphicFramePr>
        <p:xfrm>
          <a:off x="437322" y="989344"/>
          <a:ext cx="11242610" cy="5293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655504">
                  <a:extLst>
                    <a:ext uri="{9D8B030D-6E8A-4147-A177-3AD203B41FA5}">
                      <a16:colId xmlns:a16="http://schemas.microsoft.com/office/drawing/2014/main" val="1960265716"/>
                    </a:ext>
                  </a:extLst>
                </a:gridCol>
                <a:gridCol w="1593474">
                  <a:extLst>
                    <a:ext uri="{9D8B030D-6E8A-4147-A177-3AD203B41FA5}">
                      <a16:colId xmlns:a16="http://schemas.microsoft.com/office/drawing/2014/main" val="1375069679"/>
                    </a:ext>
                  </a:extLst>
                </a:gridCol>
                <a:gridCol w="1723292">
                  <a:extLst>
                    <a:ext uri="{9D8B030D-6E8A-4147-A177-3AD203B41FA5}">
                      <a16:colId xmlns:a16="http://schemas.microsoft.com/office/drawing/2014/main" val="417360315"/>
                    </a:ext>
                  </a:extLst>
                </a:gridCol>
                <a:gridCol w="2664070">
                  <a:extLst>
                    <a:ext uri="{9D8B030D-6E8A-4147-A177-3AD203B41FA5}">
                      <a16:colId xmlns:a16="http://schemas.microsoft.com/office/drawing/2014/main" val="1782688043"/>
                    </a:ext>
                  </a:extLst>
                </a:gridCol>
                <a:gridCol w="2606270">
                  <a:extLst>
                    <a:ext uri="{9D8B030D-6E8A-4147-A177-3AD203B41FA5}">
                      <a16:colId xmlns:a16="http://schemas.microsoft.com/office/drawing/2014/main" val="3313539367"/>
                    </a:ext>
                  </a:extLst>
                </a:gridCol>
              </a:tblGrid>
              <a:tr h="470179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Территориальное управление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МОиН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Первичная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проверка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черновик)</a:t>
                      </a:r>
                      <a:endParaRPr lang="ru-RU" sz="12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Итоговая проверка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 подписания </a:t>
                      </a:r>
                      <a:r>
                        <a:rPr lang="ru-RU" sz="12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отчёта ЭЦП</a:t>
                      </a: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extLst>
                  <a:ext uri="{0D108BD9-81ED-4DB2-BD59-A6C34878D82A}">
                    <a16:rowId xmlns:a16="http://schemas.microsoft.com/office/drawing/2014/main" val="539968069"/>
                  </a:ext>
                </a:extLst>
              </a:tr>
              <a:tr h="757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Региональный центр развития трудовых ресурсов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ЦПО Самарской области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МОиН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СО,</a:t>
                      </a:r>
                      <a:endParaRPr lang="en-US" sz="1200" b="1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ЦПО Самарской области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ЦПО Самарской области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519239"/>
                  </a:ext>
                </a:extLst>
              </a:tr>
              <a:tr h="4459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электронном </a:t>
                      </a:r>
                      <a:r>
                        <a:rPr lang="ru-RU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виде</a:t>
                      </a:r>
                      <a:endParaRPr lang="ru-RU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бумажном виде</a:t>
                      </a:r>
                      <a:endParaRPr lang="ru-RU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бумажном и электронном виде </a:t>
                      </a:r>
                      <a:endParaRPr lang="ru-RU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04347"/>
                  </a:ext>
                </a:extLst>
              </a:tr>
              <a:tr h="24639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Центральное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extLst>
                  <a:ext uri="{0D108BD9-81ED-4DB2-BD59-A6C34878D82A}">
                    <a16:rowId xmlns:a16="http://schemas.microsoft.com/office/drawing/2014/main" val="2011708460"/>
                  </a:ext>
                </a:extLst>
              </a:tr>
              <a:tr h="24639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Северное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28945"/>
                  </a:ext>
                </a:extLst>
              </a:tr>
              <a:tr h="24639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Южное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538985"/>
                  </a:ext>
                </a:extLst>
              </a:tr>
              <a:tr h="24639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Кинельское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124266"/>
                  </a:ext>
                </a:extLst>
              </a:tr>
              <a:tr h="24639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Отрадненское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05191"/>
                  </a:ext>
                </a:extLst>
              </a:tr>
              <a:tr h="24639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Поволжское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10.10.2022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extLst>
                  <a:ext uri="{0D108BD9-81ED-4DB2-BD59-A6C34878D82A}">
                    <a16:rowId xmlns:a16="http://schemas.microsoft.com/office/drawing/2014/main" val="709040157"/>
                  </a:ext>
                </a:extLst>
              </a:tr>
              <a:tr h="24639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Юго-Восточное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404461"/>
                  </a:ext>
                </a:extLst>
              </a:tr>
              <a:tr h="24639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Северо-Западное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994423"/>
                  </a:ext>
                </a:extLst>
              </a:tr>
              <a:tr h="37776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Северо-Восточное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392960"/>
                  </a:ext>
                </a:extLst>
              </a:tr>
              <a:tr h="32684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Юго-Западное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12.10.2022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extLst>
                  <a:ext uri="{0D108BD9-81ED-4DB2-BD59-A6C34878D82A}">
                    <a16:rowId xmlns:a16="http://schemas.microsoft.com/office/drawing/2014/main" val="2717527572"/>
                  </a:ext>
                </a:extLst>
              </a:tr>
              <a:tr h="34174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Западное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5135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Тольяттинское управление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14.10.2022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extLst>
                  <a:ext uri="{0D108BD9-81ED-4DB2-BD59-A6C34878D82A}">
                    <a16:rowId xmlns:a16="http://schemas.microsoft.com/office/drawing/2014/main" val="3922641821"/>
                  </a:ext>
                </a:extLst>
              </a:tr>
              <a:tr h="2463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Самарское управление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17.10.2022-18.10.2022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20.10.2022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83" marR="1168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783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12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27097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7322" y="575870"/>
            <a:ext cx="11242610" cy="46166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5852098" y="575870"/>
            <a:ext cx="5827834" cy="6039207"/>
            <a:chOff x="5852098" y="575870"/>
            <a:chExt cx="5827834" cy="6039207"/>
          </a:xfrm>
          <a:solidFill>
            <a:schemeClr val="accent1">
              <a:lumMod val="40000"/>
              <a:lumOff val="60000"/>
            </a:schemeClr>
          </a:solidFill>
        </p:grpSpPr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52098" y="575870"/>
              <a:ext cx="5827834" cy="6039207"/>
            </a:xfrm>
            <a:prstGeom prst="rect">
              <a:avLst/>
            </a:prstGeom>
            <a:grpFill/>
            <a:ln w="28575">
              <a:solidFill>
                <a:srgbClr val="002060"/>
              </a:solidFill>
            </a:ln>
          </p:spPr>
        </p:pic>
        <p:sp>
          <p:nvSpPr>
            <p:cNvPr id="22" name="TextBox 21"/>
            <p:cNvSpPr txBox="1"/>
            <p:nvPr/>
          </p:nvSpPr>
          <p:spPr>
            <a:xfrm>
              <a:off x="5852098" y="575870"/>
              <a:ext cx="1149520" cy="369332"/>
            </a:xfrm>
            <a:prstGeom prst="rect">
              <a:avLst/>
            </a:prstGeom>
            <a:grp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ОБРАЗЕЦ</a:t>
              </a:r>
              <a:endParaRPr lang="ru-RU" dirty="0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434037" y="33646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456583" y="531728"/>
            <a:ext cx="5227854" cy="6164405"/>
            <a:chOff x="456583" y="531728"/>
            <a:chExt cx="5227854" cy="6164405"/>
          </a:xfrm>
        </p:grpSpPr>
        <p:sp>
          <p:nvSpPr>
            <p:cNvPr id="3" name="TextBox 2"/>
            <p:cNvSpPr txBox="1"/>
            <p:nvPr/>
          </p:nvSpPr>
          <p:spPr>
            <a:xfrm>
              <a:off x="456583" y="531728"/>
              <a:ext cx="5227854" cy="33239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Сотрудники ЦПО осуществляют проверку: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на корректность </a:t>
              </a: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заполнения отчёта, включая соответствие между разделами (</a:t>
              </a:r>
              <a:r>
                <a:rPr lang="ru-R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Серокурова</a:t>
              </a: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 Л.В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.);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сведений о лицах с ОВЗ, инвалидах,  детях-инвалидах (</a:t>
              </a:r>
              <a:r>
                <a:rPr lang="ru-RU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Семёнова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Н.Г.);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сведений о проведении аттестации с использованием </a:t>
              </a: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механизма демонстрационного экзамена (Ельцова 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Л.Н.);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сведений о численности </a:t>
              </a: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работников, имеющих сертификат эксперта </a:t>
              </a:r>
              <a:r>
                <a:rPr lang="ru-RU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Ворлдскиллс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 и/или свидетельство Союза «Молодые профессионалы» (</a:t>
              </a:r>
              <a:r>
                <a:rPr lang="en-US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Worldskills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Russia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с правом на участие в оценке демонстрационного экзамена по стандартам </a:t>
              </a:r>
              <a:r>
                <a:rPr lang="ru-RU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Ворлдскиллс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Новикова С.М.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для этого </a:t>
              </a:r>
              <a:r>
                <a:rPr lang="ru-RU" sz="1400" u="sng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требуется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u="sng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дополнительно предоставить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таблицу в </a:t>
              </a:r>
              <a:r>
                <a:rPr lang="en-US" sz="1400" dirty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Excel</a:t>
              </a:r>
              <a:r>
                <a:rPr lang="ru-RU" sz="1400" dirty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со сведениями о </a:t>
              </a:r>
              <a:r>
                <a:rPr lang="ru-RU" sz="1400" dirty="0" smtClean="0">
                  <a:solidFill>
                    <a:schemeClr val="accent4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сотрудниках:</a:t>
              </a:r>
              <a:r>
                <a:rPr lang="ru-RU" sz="1400" dirty="0" smtClean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</a:t>
              </a:r>
              <a:endParaRPr lang="ru-RU" sz="1400" dirty="0"/>
            </a:p>
            <a:p>
              <a:endParaRPr lang="ru-RU" sz="1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6290" y="3557532"/>
              <a:ext cx="4503856" cy="31386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55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5708" y="418099"/>
            <a:ext cx="11094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преобразовать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отчёт из формата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PDF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формат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Word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1267" y="896694"/>
            <a:ext cx="4996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Откройте конвертор по ссылке: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convertio.co/ru/document-converter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3487" y="4683758"/>
            <a:ext cx="50542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Нажмите кнопку «Выберите файлы», и выберите нужный файл на своём ПК.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64957" y="896694"/>
            <a:ext cx="51044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Выберите формат, в который необходимо преобразовать файл: в разделе «Документ» – формат «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964957" y="4683758"/>
            <a:ext cx="53772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Нажмите кнопку «Конвертировать».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964957" y="5070020"/>
            <a:ext cx="55117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Скачайте файл после конвертации (кнопка «Скачать»).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66" y="1523236"/>
            <a:ext cx="4830889" cy="28422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9684" y="1820023"/>
            <a:ext cx="3881007" cy="254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2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4833" y="151649"/>
            <a:ext cx="1098233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4833" y="625712"/>
            <a:ext cx="1098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Влияние показателей из формы СПО-1 на федеральные мониторинги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7473848" y="3263475"/>
            <a:ext cx="3876088" cy="19977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показателей эффективности деятельности  руководителей субъектов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РФ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604833" y="1129399"/>
            <a:ext cx="3925407" cy="19977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качества подготовки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кадров («СПО-мониторинг»)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7681023" y="1129399"/>
            <a:ext cx="3876088" cy="19977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Мотивирующий мониторинг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деятель-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ности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региональных органов исполнительной власти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721159" y="3218717"/>
            <a:ext cx="3925407" cy="19977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Комплексная оценка соответствия системы СПО потребностям экономики РФ (синхронизация)</a:t>
            </a:r>
          </a:p>
        </p:txBody>
      </p:sp>
      <p:sp>
        <p:nvSpPr>
          <p:cNvPr id="61" name="Овал 60"/>
          <p:cNvSpPr/>
          <p:nvPr/>
        </p:nvSpPr>
        <p:spPr>
          <a:xfrm>
            <a:off x="4136126" y="4690618"/>
            <a:ext cx="3919748" cy="19977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Узконаправленные мониторинги, проводимые в форме запросов отдельных показателей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ПОО</a:t>
            </a:r>
          </a:p>
        </p:txBody>
      </p:sp>
      <p:sp>
        <p:nvSpPr>
          <p:cNvPr id="62" name="Овал 61"/>
          <p:cNvSpPr/>
          <p:nvPr/>
        </p:nvSpPr>
        <p:spPr>
          <a:xfrm>
            <a:off x="5033463" y="1910549"/>
            <a:ext cx="2125074" cy="21250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СПО-1</a:t>
            </a:r>
            <a:endParaRPr lang="ru-RU" sz="28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 rot="12420847">
            <a:off x="4525618" y="2158542"/>
            <a:ext cx="599197" cy="4472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право 64"/>
          <p:cNvSpPr/>
          <p:nvPr/>
        </p:nvSpPr>
        <p:spPr>
          <a:xfrm rot="20098893">
            <a:off x="7085575" y="2152581"/>
            <a:ext cx="599197" cy="4472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право 65"/>
          <p:cNvSpPr/>
          <p:nvPr/>
        </p:nvSpPr>
        <p:spPr>
          <a:xfrm rot="5400000">
            <a:off x="5830717" y="4117199"/>
            <a:ext cx="558342" cy="4472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трелка вправо 66"/>
          <p:cNvSpPr/>
          <p:nvPr/>
        </p:nvSpPr>
        <p:spPr>
          <a:xfrm rot="1983808">
            <a:off x="6958511" y="3544268"/>
            <a:ext cx="599197" cy="4472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Стрелка вправо 67"/>
          <p:cNvSpPr/>
          <p:nvPr/>
        </p:nvSpPr>
        <p:spPr>
          <a:xfrm rot="8892465">
            <a:off x="4567837" y="3507781"/>
            <a:ext cx="599197" cy="4472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06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4833" y="151649"/>
            <a:ext cx="1098233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883313" y="1516597"/>
            <a:ext cx="10085426" cy="1912403"/>
            <a:chOff x="604833" y="716396"/>
            <a:chExt cx="10085426" cy="1912403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196404" y="1866429"/>
              <a:ext cx="6064969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в общем числе реализуемых образовательных программ СПО.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04833" y="716396"/>
              <a:ext cx="6034506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9422" y="1048251"/>
              <a:ext cx="6247362" cy="1043553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ЧИСЛО 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ОБРАЗОВАТЕЛЬНЫХ </a:t>
              </a:r>
              <a:r>
                <a:rPr lang="ru-RU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ПРОГРАММ СПО</a:t>
              </a:r>
              <a:r>
                <a:rPr lang="ru-RU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реализуемых с использованием 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сетевой формы реализации образовательных </a:t>
              </a:r>
              <a:r>
                <a:rPr lang="ru-RU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программ</a:t>
              </a:r>
              <a:r>
                <a:rPr lang="ru-RU" b="1" dirty="0" smtClean="0">
                  <a:solidFill>
                    <a:schemeClr val="tx1"/>
                  </a:solidFill>
                </a:rPr>
                <a:t>.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561077" y="1103693"/>
              <a:ext cx="2129182" cy="707886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П.1.2 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«СПО-1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»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- графа 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6.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Штриховая стрелка вправо 8"/>
            <p:cNvSpPr/>
            <p:nvPr/>
          </p:nvSpPr>
          <p:spPr>
            <a:xfrm>
              <a:off x="7346761" y="1136696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83313" y="3968133"/>
            <a:ext cx="10085426" cy="2233987"/>
            <a:chOff x="604833" y="3180886"/>
            <a:chExt cx="10085426" cy="2233987"/>
          </a:xfrm>
        </p:grpSpPr>
        <p:sp>
          <p:nvSpPr>
            <p:cNvPr id="24" name="TextBox 23"/>
            <p:cNvSpPr txBox="1"/>
            <p:nvPr/>
          </p:nvSpPr>
          <p:spPr>
            <a:xfrm>
              <a:off x="8561077" y="3568183"/>
              <a:ext cx="2129182" cy="707886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П.1.2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«СПО-1»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- графа 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7.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604833" y="3180886"/>
              <a:ext cx="7666267" cy="2233987"/>
              <a:chOff x="604833" y="3180886"/>
              <a:chExt cx="7666267" cy="2233987"/>
            </a:xfrm>
          </p:grpSpPr>
          <p:sp>
            <p:nvSpPr>
              <p:cNvPr id="21" name="Прямоугольник 20"/>
              <p:cNvSpPr/>
              <p:nvPr/>
            </p:nvSpPr>
            <p:spPr>
              <a:xfrm>
                <a:off x="1196404" y="4652503"/>
                <a:ext cx="6064969" cy="76237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5875" cmpd="sng">
                <a:solidFill>
                  <a:srgbClr val="FFC000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ru-RU" sz="16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Учитывается удельный вес в общей численности студентов, обучающихся по программам СПО.</a:t>
                </a:r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604833" y="3180886"/>
                <a:ext cx="6034506" cy="798779"/>
              </a:xfrm>
              <a:prstGeom prst="rect">
                <a:avLst/>
              </a:prstGeom>
              <a:ln w="158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ru-RU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Показатель</a:t>
                </a:r>
                <a:endParaRPr lang="ru-R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809422" y="3512741"/>
                <a:ext cx="6247362" cy="1297798"/>
              </a:xfrm>
              <a:prstGeom prst="rect">
                <a:avLst/>
              </a:prstGeom>
              <a:solidFill>
                <a:schemeClr val="bg1"/>
              </a:solidFill>
              <a:ln w="50800" cmpd="dbl">
                <a:solidFill>
                  <a:srgbClr val="FFC000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just"/>
                <a:r>
                  <a:rPr lang="ru-RU" sz="2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ЧИСЛЕННОСТЬ СТУДЕНТОВ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обучающихся по </a:t>
                </a:r>
                <a:r>
                  <a:rPr lang="ru-RU" sz="2000" spc="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образовательным программам 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СПО с </a:t>
                </a:r>
                <a:r>
                  <a:rPr lang="ru-RU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использованием </a:t>
                </a:r>
                <a:r>
                  <a:rPr lang="ru-RU" sz="2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сетевой формы реализации образовательных программ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Штриховая стрелка вправо 24"/>
              <p:cNvSpPr/>
              <p:nvPr/>
            </p:nvSpPr>
            <p:spPr>
              <a:xfrm>
                <a:off x="7346761" y="3601186"/>
                <a:ext cx="924339" cy="715618"/>
              </a:xfrm>
              <a:prstGeom prst="strip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" name="Прямоугольник 2"/>
          <p:cNvSpPr/>
          <p:nvPr/>
        </p:nvSpPr>
        <p:spPr>
          <a:xfrm>
            <a:off x="883313" y="627357"/>
            <a:ext cx="1070385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ИЗ ФОРМЫ СПО-1,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ВЛИЯЮЩИЕ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РЕЗУЛЬТАТЫ ФЕДЕРАЛЬНЫХ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МОНИТОРИНГОВ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43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4833" y="151649"/>
            <a:ext cx="1098233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4833" y="2909982"/>
            <a:ext cx="10982334" cy="3693319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сетевой форме реализации образовательных программ относятся в том числе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образовательные программы, реализуемые с применением практико-ориентированной (дуальной)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Основными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требованиями являются: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договора о сотрудничестве между образовательной организацией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профильной организацией-работодателем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который предусматривает сетевую форму реализации образовательных программ;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 менее чем у 10% обучающихся по данной образовательной программе договоров между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профильной организацией-работодателем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обучающимся (ученический договор, договор о прохождении практики, договор о целевом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обучении).</a:t>
            </a:r>
          </a:p>
          <a:p>
            <a:pPr marL="342900" indent="-342900" algn="just">
              <a:buAutoNum type="arabicParenR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менее одного структурного подразделения на предприятиях реального сектора экономики и в организациях социальной сферы, осуществляющих деятельность по профилю данной образовательной программы, использующихся для проведения практических занятий с обучающимися.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4833" y="705192"/>
            <a:ext cx="10982334" cy="2031325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Сетевая форма реализации образовательных программ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осуществляется с использованием ресурсов нескольких организаций, осуществляющих образовательную деятельность, а также, при необходимости, с использованием ресурсов иных организаций (научных, медицинских организаций, организаций культуры, физкультурно-спортивных и иных организаций, обладающих ресурсами, необходимыми для осуществления обучения, проведения учебной и производственной практики и осуществления иных видов учебной деятельности, предусмотренных соответствующей образовательной программой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12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4833" y="151649"/>
            <a:ext cx="10982334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04833" y="584377"/>
            <a:ext cx="10085426" cy="2148033"/>
            <a:chOff x="604833" y="716396"/>
            <a:chExt cx="10085426" cy="2148033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196404" y="2102059"/>
              <a:ext cx="6064969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в общем числе реализуемых образовательных программ СПО.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04833" y="716396"/>
              <a:ext cx="6034506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9422" y="1048251"/>
              <a:ext cx="6247362" cy="1277506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ЧИСЛО РЕАЛИЗУЕМЫХ ОБРАЗОВАТЕЛЬНЫХ ПРОГРАММ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прошедших 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профессионально-общественную аккредитацию работодателями и их объединениями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561077" y="1103693"/>
              <a:ext cx="2129182" cy="707886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П.1.2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«СПО-1»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- графа 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4.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Штриховая стрелка вправо 8"/>
            <p:cNvSpPr/>
            <p:nvPr/>
          </p:nvSpPr>
          <p:spPr>
            <a:xfrm>
              <a:off x="7346761" y="1136696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04833" y="3086200"/>
            <a:ext cx="10982334" cy="1323439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Профессионально-общественная аккредитация профессиональных образовательных программ</a:t>
            </a:r>
            <a:r>
              <a:rPr lang="ru-RU" sz="1600" spc="-10" dirty="0">
                <a:latin typeface="Arial" panose="020B0604020202020204" pitchFamily="34" charset="0"/>
                <a:cs typeface="Arial" panose="020B0604020202020204" pitchFamily="34" charset="0"/>
              </a:rPr>
              <a:t> представляет собой признание качества и уровня подготовки выпускников, освоивших такую образовательную программу в конкретной организации, осуществляющей образовательную деятельность, отвечающими требованиям профессиональных стандартов, требованиям рынка труда к специалистам, рабочим и служащим соответствующего </a:t>
            </a:r>
            <a:r>
              <a:rPr lang="ru-RU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профиля. </a:t>
            </a:r>
            <a:r>
              <a:rPr lang="ru-RU" sz="1600" spc="-1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Профессионально-общественная </a:t>
            </a:r>
            <a:r>
              <a:rPr lang="ru-RU" sz="1600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аккредитация </a:t>
            </a:r>
            <a:r>
              <a:rPr lang="ru-RU" sz="1600" spc="-1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</a:t>
            </a:r>
            <a:r>
              <a:rPr lang="ru-RU" sz="1600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добровольной </a:t>
            </a:r>
            <a:r>
              <a:rPr lang="ru-RU" sz="1600" spc="-1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основе. </a:t>
            </a:r>
            <a:endParaRPr lang="ru-RU" sz="1600" spc="-1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4833" y="4601198"/>
            <a:ext cx="10982334" cy="1323439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и ведение перечня организаций, проводящих профессионально-общественную аккредитацию образовательных программ среднего профессионального образования и (или) соответствующих дополнительных профессиональных программ, основных программ профессионального обучения, осуществляются Министерством просвещения Российской Федерации с последующим размещением перечня в открытом доступе на официальном сайте Министерства просвещения Российской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Федерации.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0271" y="6277494"/>
            <a:ext cx="1105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Подробнее см. в ст. 96 Федерального закона от 29.12.2012 N 273-ФЗ "Об образовании в Российской 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Федерации".</a:t>
            </a:r>
            <a:endParaRPr lang="ru-RU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23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67544" y="151649"/>
            <a:ext cx="11260629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67544" y="723524"/>
            <a:ext cx="11119622" cy="4244128"/>
            <a:chOff x="467545" y="1063488"/>
            <a:chExt cx="11119622" cy="424412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451860" y="4447811"/>
              <a:ext cx="6678349" cy="85542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отношение указанных показателей (в расчете на 100 бюджетных мест).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67545" y="1063488"/>
              <a:ext cx="6619055" cy="755956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Показатели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85800" y="1368076"/>
              <a:ext cx="6698974" cy="1931715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ЧИСЛО ПОДАННЫХ ЗАЯВЛЕНИЙ О ПРИЕМЕ НА ОБУЧЕНИЕ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образовательным программам СПО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 счет бюджетных ассигнований на условиях общего приема по очной форме обучения (</a:t>
              </a:r>
              <a:r>
                <a:rPr lang="ru-R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том числе отдельно по профессиям и специальностям ТОП-50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).</a:t>
              </a:r>
              <a:endPara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053544" y="3075822"/>
              <a:ext cx="6816045" cy="1627070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ПРИНЯТЫХ НА ОБУЧЕНИЕ по образовательным программам СПО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 счет бюджетных ассигнований на условиях общего приема по очной форме </a:t>
              </a:r>
              <a:r>
                <a:rPr lang="ru-RU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обучения (</a:t>
              </a:r>
              <a:r>
                <a:rPr lang="ru-RU" sz="20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</a:t>
              </a:r>
              <a:r>
                <a:rPr lang="ru-R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том числе отдельно по профессиям и специальностям ТОП-50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).</a:t>
              </a:r>
            </a:p>
          </p:txBody>
        </p:sp>
        <p:sp>
          <p:nvSpPr>
            <p:cNvPr id="14" name="Штриховая стрелка вправо 13"/>
            <p:cNvSpPr/>
            <p:nvPr/>
          </p:nvSpPr>
          <p:spPr>
            <a:xfrm>
              <a:off x="7869589" y="1819444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915203" y="1368076"/>
              <a:ext cx="2671964" cy="3939540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П.2.1.1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«СПО-1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»:</a:t>
              </a:r>
            </a:p>
            <a:p>
              <a:pPr marL="342900" indent="-342900">
                <a:buFontTx/>
                <a:buChar char="-"/>
              </a:pP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графа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(число поданных заявлений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);</a:t>
              </a:r>
            </a:p>
            <a:p>
              <a:pPr marL="342900" indent="-342900">
                <a:buFontTx/>
                <a:buChar char="-"/>
              </a:pP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графы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10,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, 14 (численность принятых на обучение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).</a:t>
              </a:r>
            </a:p>
            <a:p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Данные </a:t>
              </a:r>
              <a:r>
                <a:rPr lang="ru-RU" dirty="0">
                  <a:latin typeface="Arial" panose="020B0604020202020204" pitchFamily="34" charset="0"/>
                  <a:cs typeface="Arial" panose="020B0604020202020204" pitchFamily="34" charset="0"/>
                </a:rPr>
                <a:t>дублируются в </a:t>
              </a: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п.2.8 строка 01</a:t>
              </a:r>
              <a:r>
                <a:rPr lang="ru-RU" dirty="0">
                  <a:latin typeface="Arial" panose="020B0604020202020204" pitchFamily="34" charset="0"/>
                  <a:cs typeface="Arial" panose="020B0604020202020204" pitchFamily="34" charset="0"/>
                </a:rPr>
                <a:t> (Результаты приема по уровню образования).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67545" y="5822666"/>
            <a:ext cx="11260628" cy="83099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ТОП-50</a:t>
            </a:r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профессии </a:t>
            </a:r>
            <a:r>
              <a:rPr 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специальности, соответствующие </a:t>
            </a:r>
            <a:r>
              <a:rPr 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 50 наиболее востребованных на рынке труда, новых и перспективных профессий, требующих среднего профессионального образования (приказ Минтруда России от 26.10.2020 г. № 744).</a:t>
            </a:r>
          </a:p>
        </p:txBody>
      </p:sp>
    </p:spTree>
    <p:extLst>
      <p:ext uri="{BB962C8B-B14F-4D97-AF65-F5344CB8AC3E}">
        <p14:creationId xmlns:p14="http://schemas.microsoft.com/office/powerpoint/2010/main" val="280220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24662" y="182310"/>
            <a:ext cx="11073695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829251" y="704584"/>
            <a:ext cx="10088966" cy="2644743"/>
            <a:chOff x="437322" y="739143"/>
            <a:chExt cx="10088966" cy="2644743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893102" y="2621516"/>
              <a:ext cx="6213376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 Учитывается удельный вес в общей численности студентов, обучающихся по программам СПО.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37322" y="739143"/>
              <a:ext cx="6034506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41911" y="1070998"/>
              <a:ext cx="6165239" cy="1749302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СТУДЕНТОВ, обучающихся по образовательным программам СПО:</a:t>
              </a:r>
              <a:endPara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общая;</a:t>
              </a:r>
            </a:p>
            <a:p>
              <a:r>
                <a: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по очной форме*;</a:t>
              </a:r>
            </a:p>
            <a:p>
              <a:r>
                <a: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за счет бюджетных ассигнований*;</a:t>
              </a:r>
            </a:p>
            <a:p>
              <a:r>
                <a: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по профессиям и специальностям ТОП-50</a:t>
              </a:r>
              <a:r>
                <a:rPr lang="ru-RU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*.</a:t>
              </a:r>
              <a:endPara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321660" y="1123989"/>
              <a:ext cx="2204628" cy="1323439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П.2.1.2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«СПО-1» - заполняется </a:t>
              </a:r>
              <a:endParaRPr lang="ru-RU" sz="2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состоянию </a:t>
              </a:r>
              <a:endParaRPr lang="ru-RU" sz="2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на </a:t>
              </a:r>
              <a:r>
                <a:rPr lang="ru-RU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01.10.2022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9" name="Штриховая стрелка вправо 8"/>
            <p:cNvSpPr/>
            <p:nvPr/>
          </p:nvSpPr>
          <p:spPr>
            <a:xfrm>
              <a:off x="7106478" y="1427900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829251" y="3605480"/>
            <a:ext cx="10097451" cy="1878221"/>
            <a:chOff x="437322" y="3604842"/>
            <a:chExt cx="10097451" cy="1878221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933765" y="4720693"/>
              <a:ext cx="6172713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в общей численности студентов, обучающихся по программам СПО.</a:t>
              </a:r>
              <a:endParaRPr lang="ru-RU" sz="1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37322" y="3604842"/>
              <a:ext cx="6034506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41911" y="3936695"/>
              <a:ext cx="6165239" cy="962512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СТУДЕНТОВ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обучающихся по образовательным программам СПО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на основе договоров о целевом обучении.</a:t>
              </a:r>
              <a:endPara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30145" y="3936695"/>
              <a:ext cx="2204628" cy="707886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П.2.1.2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«СПО-1» -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графа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57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Штриховая стрелка вправо 30"/>
            <p:cNvSpPr/>
            <p:nvPr/>
          </p:nvSpPr>
          <p:spPr>
            <a:xfrm>
              <a:off x="7106478" y="3936695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829251" y="5683843"/>
            <a:ext cx="10869106" cy="923330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 Обратить внимание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заполнение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п.2.1.3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(Распределение выпуска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графы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18, 27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выпуск из числа студентов, заключивших договор о целевом обучении,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п.2.3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(Обучение по договорам о целевом обучении).</a:t>
            </a:r>
          </a:p>
        </p:txBody>
      </p:sp>
    </p:spTree>
    <p:extLst>
      <p:ext uri="{BB962C8B-B14F-4D97-AF65-F5344CB8AC3E}">
        <p14:creationId xmlns:p14="http://schemas.microsoft.com/office/powerpoint/2010/main" val="263714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00" y="99000"/>
            <a:ext cx="11988000" cy="6660000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37322" y="151649"/>
            <a:ext cx="11149845" cy="38007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ФЕДЕРАЛЬНОГО СТАТИСТИЧЕСКОГО НАБЛЮДЕНИЯ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СПО-1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37322" y="739143"/>
            <a:ext cx="10982334" cy="2241328"/>
            <a:chOff x="604833" y="870220"/>
            <a:chExt cx="10982334" cy="224132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060613" y="2349178"/>
              <a:ext cx="7134460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в общей численности выпускников по программам СПО на условиях общего приема.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04833" y="870220"/>
              <a:ext cx="6034506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9422" y="1202074"/>
              <a:ext cx="7181062" cy="1362065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2000" b="1" spc="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ВЫПУСКНИКОВ</a:t>
              </a:r>
              <a:r>
                <a:rPr lang="ru-RU" sz="2000" spc="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обучавшихся 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образовательным программам СПО на условиях общего приема, 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получивших оценки «хорошо» и «отлично» по результатам государственной итоговой аттестации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382539" y="1249989"/>
              <a:ext cx="2204628" cy="707886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П.2.1.3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«СПО-1» -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графа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9" name="Штриховая стрелка вправо 8"/>
            <p:cNvSpPr/>
            <p:nvPr/>
          </p:nvSpPr>
          <p:spPr>
            <a:xfrm>
              <a:off x="8235736" y="1249989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437322" y="3273464"/>
            <a:ext cx="10982334" cy="2469297"/>
            <a:chOff x="477985" y="3224295"/>
            <a:chExt cx="10982334" cy="246929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893102" y="4931222"/>
              <a:ext cx="7134460" cy="7623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5875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ru-RU" sz="16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Учитывается удельный вес в общей численности выпускников по программам СПО на условиях общего приема.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77985" y="3224295"/>
              <a:ext cx="6034506" cy="798779"/>
            </a:xfrm>
            <a:prstGeom prst="rect">
              <a:avLst/>
            </a:prstGeom>
            <a:ln w="158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Показатель</a:t>
              </a:r>
              <a:endParaRPr lang="ru-RU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82574" y="3556148"/>
              <a:ext cx="7181062" cy="1562503"/>
            </a:xfrm>
            <a:prstGeom prst="rect">
              <a:avLst/>
            </a:prstGeom>
            <a:solidFill>
              <a:schemeClr val="bg1"/>
            </a:solidFill>
            <a:ln w="50800" cmpd="dbl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ЧИСЛЕННОСТЬ ВЫПУСКНИКОВ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обучавшихся по образовательным программам СПО на условиях общего приема, 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прошедших государственную итоговую аттестацию с использованием </a:t>
              </a:r>
              <a:r>
                <a:rPr lang="ru-RU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механизма демонстрационного 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экзамена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255691" y="3604064"/>
              <a:ext cx="2204628" cy="707886"/>
            </a:xfrm>
            <a:prstGeom prst="rect">
              <a:avLst/>
            </a:prstGeom>
            <a:noFill/>
            <a:ln w="254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П.2.1.3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«СПО-1» - </a:t>
              </a: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графа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Штриховая стрелка вправо 30"/>
            <p:cNvSpPr/>
            <p:nvPr/>
          </p:nvSpPr>
          <p:spPr>
            <a:xfrm>
              <a:off x="8108888" y="3604064"/>
              <a:ext cx="924339" cy="715618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10666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3206</TotalTime>
  <Words>3714</Words>
  <Application>Microsoft Office PowerPoint</Application>
  <PresentationFormat>Широкоэкранный</PresentationFormat>
  <Paragraphs>370</Paragraphs>
  <Slides>25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Arial Black</vt:lpstr>
      <vt:lpstr>Bahnschrift Light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Лариса Серокурова</cp:lastModifiedBy>
  <cp:revision>314</cp:revision>
  <dcterms:created xsi:type="dcterms:W3CDTF">2022-07-24T11:16:31Z</dcterms:created>
  <dcterms:modified xsi:type="dcterms:W3CDTF">2022-10-03T05:31:43Z</dcterms:modified>
</cp:coreProperties>
</file>